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3"/>
  </p:notesMasterIdLst>
  <p:handoutMasterIdLst>
    <p:handoutMasterId r:id="rId44"/>
  </p:handoutMasterIdLst>
  <p:sldIdLst>
    <p:sldId id="1779" r:id="rId7"/>
    <p:sldId id="1836" r:id="rId8"/>
    <p:sldId id="1800" r:id="rId9"/>
    <p:sldId id="1850" r:id="rId10"/>
    <p:sldId id="1851" r:id="rId11"/>
    <p:sldId id="1852" r:id="rId12"/>
    <p:sldId id="1853" r:id="rId13"/>
    <p:sldId id="1854" r:id="rId14"/>
    <p:sldId id="1855" r:id="rId15"/>
    <p:sldId id="1856" r:id="rId16"/>
    <p:sldId id="1857" r:id="rId17"/>
    <p:sldId id="1858" r:id="rId18"/>
    <p:sldId id="1859" r:id="rId19"/>
    <p:sldId id="1874" r:id="rId20"/>
    <p:sldId id="1860" r:id="rId21"/>
    <p:sldId id="1861" r:id="rId22"/>
    <p:sldId id="1753" r:id="rId23"/>
    <p:sldId id="1755" r:id="rId24"/>
    <p:sldId id="1756" r:id="rId25"/>
    <p:sldId id="1752" r:id="rId26"/>
    <p:sldId id="1757" r:id="rId27"/>
    <p:sldId id="1758" r:id="rId28"/>
    <p:sldId id="1768" r:id="rId29"/>
    <p:sldId id="1862" r:id="rId30"/>
    <p:sldId id="1863" r:id="rId31"/>
    <p:sldId id="1864" r:id="rId32"/>
    <p:sldId id="1870" r:id="rId33"/>
    <p:sldId id="1865" r:id="rId34"/>
    <p:sldId id="1866" r:id="rId35"/>
    <p:sldId id="1867" r:id="rId36"/>
    <p:sldId id="1868" r:id="rId37"/>
    <p:sldId id="1871" r:id="rId38"/>
    <p:sldId id="1869" r:id="rId39"/>
    <p:sldId id="1872" r:id="rId40"/>
    <p:sldId id="1873" r:id="rId41"/>
    <p:sldId id="680" r:id="rId42"/>
  </p:sldIdLst>
  <p:sldSz cx="12196763" cy="6858000"/>
  <p:notesSz cx="6805613" cy="9939338"/>
  <p:custDataLst>
    <p:tags r:id="rId4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通用处理器</a:t>
            </a:r>
            <a:r>
              <a:rPr lang="en-US" altLang="zh-CN" sz="9600" dirty="0">
                <a:solidFill>
                  <a:schemeClr val="bg1"/>
                </a:solidFill>
                <a:latin typeface="Gill Sans MT" panose="020B0502020104020203" pitchFamily="34" charset="0"/>
              </a:rPr>
              <a:t>CPU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控制器：</a:t>
            </a:r>
            <a:r>
              <a:rPr lang="zh-CN" altLang="en-US" dirty="0"/>
              <a:t>负责调度工作，包括对要执行的指令进行译码、从内存中调取数据给寄存器、向运算器和寄存器发出具体操作指令等。</a:t>
            </a:r>
          </a:p>
        </p:txBody>
      </p:sp>
      <p:sp>
        <p:nvSpPr>
          <p:cNvPr id="4" name="矩形 3">
            <a:extLst>
              <a:ext uri="{FF2B5EF4-FFF2-40B4-BE49-F238E27FC236}">
                <a16:creationId xmlns:a16="http://schemas.microsoft.com/office/drawing/2014/main" id="{972C7E72-1052-8240-B7DB-C447C47430FA}"/>
              </a:ext>
            </a:extLst>
          </p:cNvPr>
          <p:cNvSpPr/>
          <p:nvPr/>
        </p:nvSpPr>
        <p:spPr bwMode="auto">
          <a:xfrm>
            <a:off x="1345853" y="2708920"/>
            <a:ext cx="9505056" cy="309634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86595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FF9EC74-AD95-3F4D-B426-B670636C3CE4}"/>
              </a:ext>
            </a:extLst>
          </p:cNvPr>
          <p:cNvSpPr>
            <a:spLocks noGrp="1"/>
          </p:cNvSpPr>
          <p:nvPr>
            <p:ph type="title"/>
          </p:nvPr>
        </p:nvSpPr>
        <p:spPr/>
        <p:txBody>
          <a:bodyPr/>
          <a:lstStyle/>
          <a:p>
            <a:r>
              <a:rPr lang="en-US" altLang="zh-CN" dirty="0"/>
              <a:t>CPU</a:t>
            </a:r>
            <a:r>
              <a:rPr lang="zh-CN" altLang="en-US" dirty="0"/>
              <a:t> 工作流程</a:t>
            </a:r>
          </a:p>
        </p:txBody>
      </p:sp>
      <p:sp>
        <p:nvSpPr>
          <p:cNvPr id="6" name="内容占位符 5">
            <a:extLst>
              <a:ext uri="{FF2B5EF4-FFF2-40B4-BE49-F238E27FC236}">
                <a16:creationId xmlns:a16="http://schemas.microsoft.com/office/drawing/2014/main" id="{6EF79855-F705-094A-BA44-EDB5102C43F2}"/>
              </a:ext>
            </a:extLst>
          </p:cNvPr>
          <p:cNvSpPr>
            <a:spLocks noGrp="1"/>
          </p:cNvSpPr>
          <p:nvPr>
            <p:ph sz="half" idx="1"/>
          </p:nvPr>
        </p:nvSpPr>
        <p:spPr/>
        <p:txBody>
          <a:bodyPr/>
          <a:lstStyle/>
          <a:p>
            <a:r>
              <a:rPr lang="zh-CN" altLang="en-US" dirty="0"/>
              <a:t>主要分为</a:t>
            </a:r>
            <a:r>
              <a:rPr lang="en-US" altLang="zh-CN" dirty="0"/>
              <a:t>4</a:t>
            </a:r>
            <a:r>
              <a:rPr lang="zh-CN" altLang="en-US" dirty="0"/>
              <a:t>步：</a:t>
            </a:r>
            <a:r>
              <a:rPr lang="en-US" altLang="zh-CN" dirty="0"/>
              <a:t>1</a:t>
            </a:r>
            <a:r>
              <a:rPr lang="zh-CN" altLang="en-US" dirty="0"/>
              <a:t>）从内存提取指令；</a:t>
            </a:r>
            <a:r>
              <a:rPr lang="en-US" altLang="zh-CN" dirty="0"/>
              <a:t>2</a:t>
            </a:r>
            <a:r>
              <a:rPr lang="zh-CN" altLang="en-US" dirty="0"/>
              <a:t>）解码；</a:t>
            </a:r>
            <a:r>
              <a:rPr lang="en-US" altLang="zh-CN" dirty="0"/>
              <a:t>3</a:t>
            </a:r>
            <a:r>
              <a:rPr lang="zh-CN" altLang="en-US" dirty="0"/>
              <a:t>）执行；</a:t>
            </a:r>
            <a:r>
              <a:rPr lang="en-US" altLang="zh-CN" dirty="0"/>
              <a:t>4</a:t>
            </a:r>
            <a:r>
              <a:rPr lang="zh-CN" altLang="en-US" dirty="0"/>
              <a:t>）写回。</a:t>
            </a:r>
          </a:p>
        </p:txBody>
      </p:sp>
      <p:sp>
        <p:nvSpPr>
          <p:cNvPr id="7" name="矩形 6">
            <a:extLst>
              <a:ext uri="{FF2B5EF4-FFF2-40B4-BE49-F238E27FC236}">
                <a16:creationId xmlns:a16="http://schemas.microsoft.com/office/drawing/2014/main" id="{407743AF-AD2A-2B48-868C-DBC2B4A9CBD3}"/>
              </a:ext>
            </a:extLst>
          </p:cNvPr>
          <p:cNvSpPr/>
          <p:nvPr/>
        </p:nvSpPr>
        <p:spPr bwMode="auto">
          <a:xfrm>
            <a:off x="1345853" y="2708920"/>
            <a:ext cx="9505056" cy="309634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320387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A6E624-12A1-A640-9E53-A8964211D94A}"/>
              </a:ext>
            </a:extLst>
          </p:cNvPr>
          <p:cNvSpPr>
            <a:spLocks noGrp="1"/>
          </p:cNvSpPr>
          <p:nvPr>
            <p:ph type="title"/>
          </p:nvPr>
        </p:nvSpPr>
        <p:spPr/>
        <p:txBody>
          <a:bodyPr/>
          <a:lstStyle/>
          <a:p>
            <a:r>
              <a:rPr lang="zh-CN" altLang="en-US" dirty="0"/>
              <a:t>冯</a:t>
            </a:r>
            <a:r>
              <a:rPr lang="en-US" altLang="zh-CN" dirty="0"/>
              <a:t>·</a:t>
            </a:r>
            <a:r>
              <a:rPr lang="zh-CN" altLang="en-US" dirty="0"/>
              <a:t>诺依曼架构</a:t>
            </a:r>
          </a:p>
        </p:txBody>
      </p:sp>
      <p:sp>
        <p:nvSpPr>
          <p:cNvPr id="6" name="内容占位符 5">
            <a:extLst>
              <a:ext uri="{FF2B5EF4-FFF2-40B4-BE49-F238E27FC236}">
                <a16:creationId xmlns:a16="http://schemas.microsoft.com/office/drawing/2014/main" id="{111206DF-9348-984F-BB0D-610612037797}"/>
              </a:ext>
            </a:extLst>
          </p:cNvPr>
          <p:cNvSpPr>
            <a:spLocks noGrp="1"/>
          </p:cNvSpPr>
          <p:nvPr>
            <p:ph sz="half" idx="1"/>
          </p:nvPr>
        </p:nvSpPr>
        <p:spPr/>
        <p:txBody>
          <a:bodyPr/>
          <a:lstStyle/>
          <a:p>
            <a:r>
              <a:rPr lang="en-US" altLang="zh-CN" dirty="0"/>
              <a:t>CPU</a:t>
            </a:r>
            <a:r>
              <a:rPr lang="zh-CN" altLang="en-US" dirty="0"/>
              <a:t>三大组成的各自分工，控制器和寄存器负责的工作最多、要存的数据最多的两部分。</a:t>
            </a:r>
          </a:p>
        </p:txBody>
      </p:sp>
      <p:sp>
        <p:nvSpPr>
          <p:cNvPr id="7" name="矩形 6">
            <a:extLst>
              <a:ext uri="{FF2B5EF4-FFF2-40B4-BE49-F238E27FC236}">
                <a16:creationId xmlns:a16="http://schemas.microsoft.com/office/drawing/2014/main" id="{8D4034E7-7ECD-A844-B36D-5FECBE1CDC02}"/>
              </a:ext>
            </a:extLst>
          </p:cNvPr>
          <p:cNvSpPr/>
          <p:nvPr/>
        </p:nvSpPr>
        <p:spPr bwMode="auto">
          <a:xfrm>
            <a:off x="1345853" y="2276872"/>
            <a:ext cx="9505056" cy="352839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b="1" dirty="0">
                <a:latin typeface="Arial" charset="0"/>
                <a:ea typeface="SimSun" pitchFamily="2" charset="-122"/>
              </a:rPr>
              <a:t>以</a:t>
            </a:r>
            <a:r>
              <a:rPr lang="en-US" altLang="zh-CN" b="1" dirty="0" err="1">
                <a:latin typeface="Arial" charset="0"/>
                <a:ea typeface="SimSun" pitchFamily="2" charset="-122"/>
              </a:rPr>
              <a:t>ax+b</a:t>
            </a:r>
            <a:r>
              <a:rPr lang="zh-CN" altLang="en-US" b="1" dirty="0">
                <a:latin typeface="Arial" charset="0"/>
                <a:ea typeface="SimSun" pitchFamily="2" charset="-122"/>
              </a:rPr>
              <a:t>为例子</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43068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84DB29-135D-C740-BBE2-EF78FCE52B45}"/>
              </a:ext>
            </a:extLst>
          </p:cNvPr>
          <p:cNvSpPr>
            <a:spLocks noGrp="1"/>
          </p:cNvSpPr>
          <p:nvPr>
            <p:ph type="title"/>
          </p:nvPr>
        </p:nvSpPr>
        <p:spPr/>
        <p:txBody>
          <a:bodyPr/>
          <a:lstStyle/>
          <a:p>
            <a:r>
              <a:rPr lang="en-US" altLang="zh-CN" dirty="0"/>
              <a:t>CPU</a:t>
            </a:r>
            <a:r>
              <a:rPr lang="zh-CN" altLang="en-US" dirty="0"/>
              <a:t> 架构图</a:t>
            </a:r>
          </a:p>
        </p:txBody>
      </p:sp>
      <p:sp>
        <p:nvSpPr>
          <p:cNvPr id="6" name="内容占位符 5">
            <a:extLst>
              <a:ext uri="{FF2B5EF4-FFF2-40B4-BE49-F238E27FC236}">
                <a16:creationId xmlns:a16="http://schemas.microsoft.com/office/drawing/2014/main" id="{9D6A6D03-90DA-424E-885E-54B57B46FE80}"/>
              </a:ext>
            </a:extLst>
          </p:cNvPr>
          <p:cNvSpPr>
            <a:spLocks noGrp="1"/>
          </p:cNvSpPr>
          <p:nvPr>
            <p:ph sz="half" idx="1"/>
          </p:nvPr>
        </p:nvSpPr>
        <p:spPr/>
        <p:txBody>
          <a:bodyPr/>
          <a:lstStyle/>
          <a:p>
            <a:r>
              <a:rPr lang="en-US" altLang="zh-CN" dirty="0"/>
              <a:t>CPU</a:t>
            </a:r>
            <a:r>
              <a:rPr lang="zh-CN" altLang="en-US" dirty="0"/>
              <a:t>主要擅长是逻辑控制，而非计算。</a:t>
            </a:r>
          </a:p>
        </p:txBody>
      </p:sp>
      <p:pic>
        <p:nvPicPr>
          <p:cNvPr id="7" name="图片 6">
            <a:extLst>
              <a:ext uri="{FF2B5EF4-FFF2-40B4-BE49-F238E27FC236}">
                <a16:creationId xmlns:a16="http://schemas.microsoft.com/office/drawing/2014/main" id="{9D91C3C7-416E-0B42-8057-9BD0F987349C}"/>
              </a:ext>
            </a:extLst>
          </p:cNvPr>
          <p:cNvPicPr>
            <a:picLocks noChangeAspect="1"/>
          </p:cNvPicPr>
          <p:nvPr/>
        </p:nvPicPr>
        <p:blipFill>
          <a:blip r:embed="rId2"/>
          <a:stretch>
            <a:fillRect/>
          </a:stretch>
        </p:blipFill>
        <p:spPr>
          <a:xfrm>
            <a:off x="3879825" y="2175791"/>
            <a:ext cx="4437112" cy="3845497"/>
          </a:xfrm>
          <a:prstGeom prst="rect">
            <a:avLst/>
          </a:prstGeom>
        </p:spPr>
      </p:pic>
    </p:spTree>
    <p:extLst>
      <p:ext uri="{BB962C8B-B14F-4D97-AF65-F5344CB8AC3E}">
        <p14:creationId xmlns:p14="http://schemas.microsoft.com/office/powerpoint/2010/main" val="127048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2ACA1-EEA5-484B-9598-0C36640063D1}"/>
              </a:ext>
            </a:extLst>
          </p:cNvPr>
          <p:cNvSpPr>
            <a:spLocks noGrp="1"/>
          </p:cNvSpPr>
          <p:nvPr>
            <p:ph type="title"/>
          </p:nvPr>
        </p:nvSpPr>
        <p:spPr/>
        <p:txBody>
          <a:bodyPr/>
          <a:lstStyle/>
          <a:p>
            <a:r>
              <a:rPr kumimoji="1" lang="zh-CN" altLang="en-US" dirty="0"/>
              <a:t>现代 </a:t>
            </a:r>
            <a:r>
              <a:rPr kumimoji="1" lang="en-US" altLang="zh-CN" dirty="0"/>
              <a:t>CPU</a:t>
            </a:r>
            <a:r>
              <a:rPr kumimoji="1" lang="zh-CN" altLang="en-US" dirty="0"/>
              <a:t> 架构图</a:t>
            </a:r>
          </a:p>
        </p:txBody>
      </p:sp>
      <p:sp>
        <p:nvSpPr>
          <p:cNvPr id="3" name="内容占位符 2">
            <a:extLst>
              <a:ext uri="{FF2B5EF4-FFF2-40B4-BE49-F238E27FC236}">
                <a16:creationId xmlns:a16="http://schemas.microsoft.com/office/drawing/2014/main" id="{CEA6FF61-2FE2-2740-8195-B8CDD3D43BA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DD998DF-A356-864B-A7FB-D3C3691E53E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F142544-D004-2C44-93EF-58B1C2F4662E}"/>
              </a:ext>
            </a:extLst>
          </p:cNvPr>
          <p:cNvPicPr>
            <a:picLocks noChangeAspect="1"/>
          </p:cNvPicPr>
          <p:nvPr/>
        </p:nvPicPr>
        <p:blipFill>
          <a:blip r:embed="rId2"/>
          <a:stretch>
            <a:fillRect/>
          </a:stretch>
        </p:blipFill>
        <p:spPr>
          <a:xfrm>
            <a:off x="2870965" y="1286272"/>
            <a:ext cx="6468814" cy="4605222"/>
          </a:xfrm>
          <a:prstGeom prst="rect">
            <a:avLst/>
          </a:prstGeom>
        </p:spPr>
      </p:pic>
    </p:spTree>
    <p:extLst>
      <p:ext uri="{BB962C8B-B14F-4D97-AF65-F5344CB8AC3E}">
        <p14:creationId xmlns:p14="http://schemas.microsoft.com/office/powerpoint/2010/main" val="124491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9ED3AC-80E1-5040-83AA-08BDB6841DA1}"/>
              </a:ext>
            </a:extLst>
          </p:cNvPr>
          <p:cNvSpPr>
            <a:spLocks noGrp="1"/>
          </p:cNvSpPr>
          <p:nvPr>
            <p:ph type="title"/>
          </p:nvPr>
        </p:nvSpPr>
        <p:spPr/>
        <p:txBody>
          <a:bodyPr/>
          <a:lstStyle/>
          <a:p>
            <a:r>
              <a:rPr lang="zh-CN" altLang="en-US" dirty="0"/>
              <a:t>约束与限制</a:t>
            </a:r>
          </a:p>
        </p:txBody>
      </p:sp>
      <p:sp>
        <p:nvSpPr>
          <p:cNvPr id="6" name="内容占位符 5">
            <a:extLst>
              <a:ext uri="{FF2B5EF4-FFF2-40B4-BE49-F238E27FC236}">
                <a16:creationId xmlns:a16="http://schemas.microsoft.com/office/drawing/2014/main" id="{3717E67A-EC01-7549-AB25-57FB3A50F578}"/>
              </a:ext>
            </a:extLst>
          </p:cNvPr>
          <p:cNvSpPr>
            <a:spLocks noGrp="1"/>
          </p:cNvSpPr>
          <p:nvPr>
            <p:ph sz="half" idx="1"/>
          </p:nvPr>
        </p:nvSpPr>
        <p:spPr>
          <a:xfrm>
            <a:off x="623635" y="1412776"/>
            <a:ext cx="10963473" cy="3384376"/>
          </a:xfrm>
        </p:spPr>
        <p:txBody>
          <a:bodyPr/>
          <a:lstStyle/>
          <a:p>
            <a:r>
              <a:rPr lang="zh-CN" altLang="en-US" dirty="0"/>
              <a:t>实质上</a:t>
            </a:r>
            <a:r>
              <a:rPr lang="en-US" altLang="zh-CN" b="1" dirty="0"/>
              <a:t>ALU</a:t>
            </a:r>
            <a:r>
              <a:rPr lang="zh-CN" altLang="en-US" b="1" dirty="0"/>
              <a:t>模块</a:t>
            </a:r>
            <a:r>
              <a:rPr lang="en-US" altLang="zh-CN" b="1" dirty="0"/>
              <a:t>(</a:t>
            </a:r>
            <a:r>
              <a:rPr lang="zh-CN" altLang="en-US" b="1" dirty="0"/>
              <a:t>逻辑运算单元</a:t>
            </a:r>
            <a:r>
              <a:rPr lang="en-US" altLang="zh-CN" b="1" dirty="0"/>
              <a:t>)</a:t>
            </a:r>
            <a:r>
              <a:rPr lang="zh-CN" altLang="en-US" dirty="0"/>
              <a:t>是用来完成数据计算，其他各个模块的存在都是为了保证指令能够一条接一条的有序执行。这种通用性结构对于传统的编程计算模式非常适合，同时可以通过提升</a:t>
            </a:r>
            <a:r>
              <a:rPr lang="en-US" altLang="zh-CN" b="1" dirty="0"/>
              <a:t>CPU</a:t>
            </a:r>
            <a:r>
              <a:rPr lang="zh-CN" altLang="en-US" b="1" dirty="0"/>
              <a:t>主频</a:t>
            </a:r>
            <a:r>
              <a:rPr lang="en-US" altLang="zh-CN" b="1" dirty="0"/>
              <a:t>(</a:t>
            </a:r>
            <a:r>
              <a:rPr lang="zh-CN" altLang="en-US" b="1" dirty="0"/>
              <a:t>提升单位时间内执行指令的条数</a:t>
            </a:r>
            <a:r>
              <a:rPr lang="en-US" altLang="zh-CN" b="1" dirty="0"/>
              <a:t>)</a:t>
            </a:r>
            <a:r>
              <a:rPr lang="zh-CN" altLang="en-US" dirty="0"/>
              <a:t>来提升计算速度。 </a:t>
            </a:r>
            <a:endParaRPr lang="en-US" altLang="zh-CN" dirty="0"/>
          </a:p>
          <a:p>
            <a:endParaRPr lang="en-US" altLang="zh-CN" dirty="0"/>
          </a:p>
          <a:p>
            <a:endParaRPr lang="en-US" altLang="zh-CN" dirty="0"/>
          </a:p>
          <a:p>
            <a:r>
              <a:rPr lang="zh-CN" altLang="en-US" dirty="0"/>
              <a:t>但是，依照冯</a:t>
            </a:r>
            <a:r>
              <a:rPr lang="en-US" altLang="zh-CN" dirty="0"/>
              <a:t>·</a:t>
            </a:r>
            <a:r>
              <a:rPr lang="zh-CN" altLang="en-US" dirty="0"/>
              <a:t>诺依曼架构针对指令的“顺序执行”的原则，</a:t>
            </a:r>
            <a:r>
              <a:rPr lang="en-US" altLang="zh-CN" dirty="0"/>
              <a:t>CPU</a:t>
            </a:r>
            <a:r>
              <a:rPr lang="zh-CN" altLang="en-US" dirty="0"/>
              <a:t> 只能执行完一条指令再来下一条，计算能力进一步受限。</a:t>
            </a:r>
          </a:p>
        </p:txBody>
      </p:sp>
    </p:spTree>
    <p:extLst>
      <p:ext uri="{BB962C8B-B14F-4D97-AF65-F5344CB8AC3E}">
        <p14:creationId xmlns:p14="http://schemas.microsoft.com/office/powerpoint/2010/main" val="246938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304F2-F20E-0944-8D66-D458DB832ED1}"/>
              </a:ext>
            </a:extLst>
          </p:cNvPr>
          <p:cNvSpPr>
            <a:spLocks noGrp="1"/>
          </p:cNvSpPr>
          <p:nvPr>
            <p:ph type="title"/>
          </p:nvPr>
        </p:nvSpPr>
        <p:spPr/>
        <p:txBody>
          <a:bodyPr/>
          <a:lstStyle/>
          <a:p>
            <a:r>
              <a:rPr kumimoji="1" lang="zh-CN" altLang="en-US" dirty="0"/>
              <a:t>并行处理架构</a:t>
            </a:r>
          </a:p>
        </p:txBody>
      </p:sp>
    </p:spTree>
    <p:extLst>
      <p:ext uri="{BB962C8B-B14F-4D97-AF65-F5344CB8AC3E}">
        <p14:creationId xmlns:p14="http://schemas.microsoft.com/office/powerpoint/2010/main" val="128010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72504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336299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22706789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8242612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35015383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10819568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a:t>IV</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2266733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EE3C9-1A14-C749-A9DD-051037E7FF16}"/>
              </a:ext>
            </a:extLst>
          </p:cNvPr>
          <p:cNvSpPr>
            <a:spLocks noGrp="1"/>
          </p:cNvSpPr>
          <p:nvPr>
            <p:ph type="title"/>
          </p:nvPr>
        </p:nvSpPr>
        <p:spPr/>
        <p:txBody>
          <a:bodyPr/>
          <a:lstStyle/>
          <a:p>
            <a:r>
              <a:rPr kumimoji="1" lang="en-US" altLang="zh-CN" dirty="0"/>
              <a:t>ISA</a:t>
            </a:r>
            <a:br>
              <a:rPr kumimoji="1" lang="en-US" altLang="zh-CN" dirty="0"/>
            </a:br>
            <a:r>
              <a:rPr kumimoji="1" lang="zh-CN" altLang="en-US" dirty="0"/>
              <a:t>指令集架构</a:t>
            </a:r>
          </a:p>
        </p:txBody>
      </p:sp>
    </p:spTree>
    <p:extLst>
      <p:ext uri="{BB962C8B-B14F-4D97-AF65-F5344CB8AC3E}">
        <p14:creationId xmlns:p14="http://schemas.microsoft.com/office/powerpoint/2010/main" val="231399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7D5C1BD-57F2-9B49-8BC2-94A609F3DFF8}"/>
              </a:ext>
            </a:extLst>
          </p:cNvPr>
          <p:cNvSpPr>
            <a:spLocks noGrp="1"/>
          </p:cNvSpPr>
          <p:nvPr>
            <p:ph type="title"/>
          </p:nvPr>
        </p:nvSpPr>
        <p:spPr/>
        <p:txBody>
          <a:bodyPr/>
          <a:lstStyle/>
          <a:p>
            <a:r>
              <a:rPr lang="en-US" altLang="zh-CN" dirty="0"/>
              <a:t>ISA</a:t>
            </a:r>
            <a:r>
              <a:rPr lang="zh-CN" altLang="en-US" dirty="0"/>
              <a:t> </a:t>
            </a:r>
            <a:r>
              <a:rPr lang="en-US" altLang="zh-CN" dirty="0"/>
              <a:t>-</a:t>
            </a:r>
            <a:r>
              <a:rPr lang="zh-CN" altLang="en-US" dirty="0"/>
              <a:t> </a:t>
            </a:r>
            <a:r>
              <a:rPr lang="en-US" altLang="zh-CN" dirty="0"/>
              <a:t>Instruction Set Architecture</a:t>
            </a:r>
            <a:endParaRPr lang="zh-CN" altLang="en-US" dirty="0"/>
          </a:p>
        </p:txBody>
      </p:sp>
      <p:sp>
        <p:nvSpPr>
          <p:cNvPr id="4" name="内容占位符 3">
            <a:extLst>
              <a:ext uri="{FF2B5EF4-FFF2-40B4-BE49-F238E27FC236}">
                <a16:creationId xmlns:a16="http://schemas.microsoft.com/office/drawing/2014/main" id="{9C8313EF-0F42-E64C-BF5B-530D8C9CDE91}"/>
              </a:ext>
            </a:extLst>
          </p:cNvPr>
          <p:cNvSpPr>
            <a:spLocks noGrp="1"/>
          </p:cNvSpPr>
          <p:nvPr>
            <p:ph sz="half" idx="1"/>
          </p:nvPr>
        </p:nvSpPr>
        <p:spPr/>
        <p:txBody>
          <a:bodyPr/>
          <a:lstStyle/>
          <a:p>
            <a:r>
              <a:rPr lang="en-US" altLang="zh-CN" dirty="0">
                <a:latin typeface="Gill Sans MT" panose="020B0502020104020203" pitchFamily="34" charset="0"/>
              </a:rPr>
              <a:t>CPU </a:t>
            </a:r>
            <a:r>
              <a:rPr lang="zh-CN" altLang="en-US" dirty="0">
                <a:latin typeface="Gill Sans MT" panose="020B0502020104020203" pitchFamily="34" charset="0"/>
              </a:rPr>
              <a:t>的全称叫中央处理器单元，通常用来区分 </a:t>
            </a:r>
            <a:r>
              <a:rPr lang="en-US" altLang="zh-CN" dirty="0">
                <a:latin typeface="Gill Sans MT" panose="020B0502020104020203" pitchFamily="34" charset="0"/>
              </a:rPr>
              <a:t>CPU </a:t>
            </a:r>
            <a:r>
              <a:rPr lang="zh-CN" altLang="en-US" dirty="0">
                <a:latin typeface="Gill Sans MT" panose="020B0502020104020203" pitchFamily="34" charset="0"/>
              </a:rPr>
              <a:t>的标准是指令集架构（</a:t>
            </a:r>
            <a:r>
              <a:rPr lang="en-US" altLang="zh-CN" dirty="0">
                <a:latin typeface="Gill Sans MT" panose="020B0502020104020203" pitchFamily="34" charset="0"/>
              </a:rPr>
              <a:t>Instruction Set Architecture</a:t>
            </a:r>
            <a:r>
              <a:rPr lang="zh-CN" altLang="en-US" dirty="0">
                <a:latin typeface="Gill Sans MT" panose="020B0502020104020203" pitchFamily="34" charset="0"/>
              </a:rPr>
              <a:t>，简称 </a:t>
            </a:r>
            <a:r>
              <a:rPr lang="en-US" altLang="zh-CN" dirty="0">
                <a:latin typeface="Gill Sans MT" panose="020B0502020104020203" pitchFamily="34" charset="0"/>
              </a:rPr>
              <a:t>ISA</a:t>
            </a:r>
            <a:r>
              <a:rPr lang="zh-CN" altLang="en-US" dirty="0">
                <a:latin typeface="Gill Sans MT" panose="020B0502020104020203" pitchFamily="34" charset="0"/>
              </a:rPr>
              <a:t>）。</a:t>
            </a:r>
          </a:p>
          <a:p>
            <a:r>
              <a:rPr lang="zh-CN" altLang="en-US" dirty="0">
                <a:latin typeface="Gill Sans MT" panose="020B0502020104020203" pitchFamily="34" charset="0"/>
              </a:rPr>
              <a:t>开发人员基于指令集架构（</a:t>
            </a:r>
            <a:r>
              <a:rPr lang="en-US" altLang="zh-CN" dirty="0">
                <a:latin typeface="Gill Sans MT" panose="020B0502020104020203" pitchFamily="34" charset="0"/>
              </a:rPr>
              <a:t>ISA</a:t>
            </a:r>
            <a:r>
              <a:rPr lang="zh-CN" altLang="en-US" dirty="0">
                <a:latin typeface="Gill Sans MT" panose="020B0502020104020203" pitchFamily="34" charset="0"/>
              </a:rPr>
              <a:t>），使用不同的处理器硬件实现方案，来设计不同性能的处理器，因此 </a:t>
            </a:r>
            <a:r>
              <a:rPr lang="en-US" altLang="zh-CN" dirty="0">
                <a:latin typeface="Gill Sans MT" panose="020B0502020104020203" pitchFamily="34" charset="0"/>
              </a:rPr>
              <a:t>ISA </a:t>
            </a:r>
            <a:r>
              <a:rPr lang="zh-CN" altLang="en-US" dirty="0">
                <a:latin typeface="Gill Sans MT" panose="020B0502020104020203" pitchFamily="34" charset="0"/>
              </a:rPr>
              <a:t>又被视作 </a:t>
            </a:r>
            <a:r>
              <a:rPr lang="en-US" altLang="zh-CN" dirty="0">
                <a:latin typeface="Gill Sans MT" panose="020B0502020104020203" pitchFamily="34" charset="0"/>
              </a:rPr>
              <a:t>CPU </a:t>
            </a:r>
            <a:r>
              <a:rPr lang="zh-CN" altLang="en-US" dirty="0">
                <a:latin typeface="Gill Sans MT" panose="020B0502020104020203" pitchFamily="34" charset="0"/>
              </a:rPr>
              <a:t>的灵魂。</a:t>
            </a:r>
          </a:p>
        </p:txBody>
      </p:sp>
    </p:spTree>
    <p:extLst>
      <p:ext uri="{BB962C8B-B14F-4D97-AF65-F5344CB8AC3E}">
        <p14:creationId xmlns:p14="http://schemas.microsoft.com/office/powerpoint/2010/main" val="1145581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C9BCF7-3A0E-6041-A1E6-C415BFAF8904}"/>
              </a:ext>
            </a:extLst>
          </p:cNvPr>
          <p:cNvSpPr>
            <a:spLocks noGrp="1"/>
          </p:cNvSpPr>
          <p:nvPr>
            <p:ph type="title"/>
          </p:nvPr>
        </p:nvSpPr>
        <p:spPr/>
        <p:txBody>
          <a:bodyPr/>
          <a:lstStyle/>
          <a:p>
            <a:r>
              <a:rPr lang="en-US" altLang="zh-CN" dirty="0"/>
              <a:t>ISA</a:t>
            </a:r>
            <a:r>
              <a:rPr lang="zh-CN" altLang="en-US" dirty="0"/>
              <a:t> </a:t>
            </a:r>
            <a:r>
              <a:rPr lang="en-US" altLang="zh-CN" dirty="0"/>
              <a:t>-</a:t>
            </a:r>
            <a:r>
              <a:rPr lang="zh-CN" altLang="en-US" dirty="0"/>
              <a:t> </a:t>
            </a:r>
            <a:r>
              <a:rPr lang="en-US" altLang="zh-CN" dirty="0"/>
              <a:t>Instruction Set Architecture</a:t>
            </a:r>
            <a:endParaRPr lang="zh-CN" altLang="en-US" dirty="0"/>
          </a:p>
        </p:txBody>
      </p:sp>
      <p:sp>
        <p:nvSpPr>
          <p:cNvPr id="6" name="内容占位符 5">
            <a:extLst>
              <a:ext uri="{FF2B5EF4-FFF2-40B4-BE49-F238E27FC236}">
                <a16:creationId xmlns:a16="http://schemas.microsoft.com/office/drawing/2014/main" id="{7DC46047-7CCF-3A42-88F0-6C564CF5FC3D}"/>
              </a:ext>
            </a:extLst>
          </p:cNvPr>
          <p:cNvSpPr>
            <a:spLocks noGrp="1"/>
          </p:cNvSpPr>
          <p:nvPr>
            <p:ph sz="half" idx="1"/>
          </p:nvPr>
        </p:nvSpPr>
        <p:spPr/>
        <p:txBody>
          <a:bodyPr/>
          <a:lstStyle/>
          <a:p>
            <a:r>
              <a:rPr lang="zh-CN" altLang="en-US" dirty="0">
                <a:latin typeface="Gill Sans MT" panose="020B0502020104020203" pitchFamily="34" charset="0"/>
              </a:rPr>
              <a:t>可以将指令集架构理解为一个抽象层，它是处理器底层硬件与运行在硬件上的软件之间桥梁和接口。</a:t>
            </a:r>
          </a:p>
        </p:txBody>
      </p:sp>
      <p:pic>
        <p:nvPicPr>
          <p:cNvPr id="7" name="图片 6">
            <a:extLst>
              <a:ext uri="{FF2B5EF4-FFF2-40B4-BE49-F238E27FC236}">
                <a16:creationId xmlns:a16="http://schemas.microsoft.com/office/drawing/2014/main" id="{329F9CC8-2776-8F40-9008-CF2E9637C1C7}"/>
              </a:ext>
            </a:extLst>
          </p:cNvPr>
          <p:cNvPicPr>
            <a:picLocks noChangeAspect="1"/>
          </p:cNvPicPr>
          <p:nvPr/>
        </p:nvPicPr>
        <p:blipFill>
          <a:blip r:embed="rId2"/>
          <a:stretch>
            <a:fillRect/>
          </a:stretch>
        </p:blipFill>
        <p:spPr>
          <a:xfrm>
            <a:off x="1129829" y="2317630"/>
            <a:ext cx="6858000" cy="3860800"/>
          </a:xfrm>
          <a:prstGeom prst="rect">
            <a:avLst/>
          </a:prstGeom>
        </p:spPr>
      </p:pic>
      <p:pic>
        <p:nvPicPr>
          <p:cNvPr id="8" name="图片 7">
            <a:extLst>
              <a:ext uri="{FF2B5EF4-FFF2-40B4-BE49-F238E27FC236}">
                <a16:creationId xmlns:a16="http://schemas.microsoft.com/office/drawing/2014/main" id="{DF20874E-ABB9-D048-8C39-18A91AF9BFAD}"/>
              </a:ext>
            </a:extLst>
          </p:cNvPr>
          <p:cNvPicPr>
            <a:picLocks noChangeAspect="1"/>
          </p:cNvPicPr>
          <p:nvPr/>
        </p:nvPicPr>
        <p:blipFill>
          <a:blip r:embed="rId3"/>
          <a:stretch>
            <a:fillRect/>
          </a:stretch>
        </p:blipFill>
        <p:spPr>
          <a:xfrm>
            <a:off x="7154318" y="2354840"/>
            <a:ext cx="4432790" cy="3753894"/>
          </a:xfrm>
          <a:prstGeom prst="rect">
            <a:avLst/>
          </a:prstGeom>
        </p:spPr>
      </p:pic>
    </p:spTree>
    <p:extLst>
      <p:ext uri="{BB962C8B-B14F-4D97-AF65-F5344CB8AC3E}">
        <p14:creationId xmlns:p14="http://schemas.microsoft.com/office/powerpoint/2010/main" val="1818520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3375A9B-61D9-2B46-8448-5CF76F854665}"/>
              </a:ext>
            </a:extLst>
          </p:cNvPr>
          <p:cNvSpPr>
            <a:spLocks noGrp="1"/>
          </p:cNvSpPr>
          <p:nvPr>
            <p:ph type="title"/>
          </p:nvPr>
        </p:nvSpPr>
        <p:spPr/>
        <p:txBody>
          <a:bodyPr/>
          <a:lstStyle/>
          <a:p>
            <a:r>
              <a:rPr lang="en-US" altLang="zh-CN" dirty="0"/>
              <a:t>ISA</a:t>
            </a:r>
            <a:r>
              <a:rPr lang="zh-CN" altLang="en-US" dirty="0"/>
              <a:t> 的作用</a:t>
            </a:r>
          </a:p>
        </p:txBody>
      </p:sp>
      <p:sp>
        <p:nvSpPr>
          <p:cNvPr id="6" name="内容占位符 5">
            <a:extLst>
              <a:ext uri="{FF2B5EF4-FFF2-40B4-BE49-F238E27FC236}">
                <a16:creationId xmlns:a16="http://schemas.microsoft.com/office/drawing/2014/main" id="{6F50C324-E986-7142-A895-8A32D62C9A38}"/>
              </a:ext>
            </a:extLst>
          </p:cNvPr>
          <p:cNvSpPr>
            <a:spLocks noGrp="1"/>
          </p:cNvSpPr>
          <p:nvPr>
            <p:ph sz="half" idx="1"/>
          </p:nvPr>
        </p:nvSpPr>
        <p:spPr/>
        <p:txBody>
          <a:bodyPr/>
          <a:lstStyle/>
          <a:p>
            <a:r>
              <a:rPr lang="zh-CN" altLang="en-US" dirty="0"/>
              <a:t>这个计算机架构里有多少个寄存器（</a:t>
            </a:r>
            <a:r>
              <a:rPr lang="en-US" altLang="zh-CN" dirty="0"/>
              <a:t>Register</a:t>
            </a:r>
            <a:r>
              <a:rPr lang="zh-CN" altLang="en-US" dirty="0"/>
              <a:t>）？</a:t>
            </a:r>
          </a:p>
          <a:p>
            <a:r>
              <a:rPr lang="zh-CN" altLang="en-US" dirty="0"/>
              <a:t>我能进行哪些运算操作？（有哪些指令？</a:t>
            </a:r>
            <a:r>
              <a:rPr lang="en-US" altLang="zh-CN" dirty="0"/>
              <a:t>ADD</a:t>
            </a:r>
            <a:r>
              <a:rPr lang="zh-CN" altLang="en-US" dirty="0"/>
              <a:t>，</a:t>
            </a:r>
            <a:r>
              <a:rPr lang="en-US" altLang="zh-CN" dirty="0"/>
              <a:t>SUB</a:t>
            </a:r>
            <a:r>
              <a:rPr lang="zh-CN" altLang="en-US" dirty="0"/>
              <a:t>，</a:t>
            </a:r>
            <a:r>
              <a:rPr lang="en-US" altLang="zh-CN" dirty="0"/>
              <a:t>MUL</a:t>
            </a:r>
            <a:r>
              <a:rPr lang="zh-CN" altLang="en-US" dirty="0"/>
              <a:t>等等）</a:t>
            </a:r>
          </a:p>
          <a:p>
            <a:r>
              <a:rPr lang="zh-CN" altLang="en-US" dirty="0"/>
              <a:t>如果遇到异常或者中断该怎么办？</a:t>
            </a:r>
          </a:p>
          <a:p>
            <a:r>
              <a:rPr lang="zh-CN" altLang="en-US" dirty="0"/>
              <a:t>数据可以有哪些类型？最多有几个字节？</a:t>
            </a:r>
          </a:p>
        </p:txBody>
      </p:sp>
      <p:pic>
        <p:nvPicPr>
          <p:cNvPr id="7" name="图片 6">
            <a:extLst>
              <a:ext uri="{FF2B5EF4-FFF2-40B4-BE49-F238E27FC236}">
                <a16:creationId xmlns:a16="http://schemas.microsoft.com/office/drawing/2014/main" id="{A0F0D57B-B171-F04B-B026-79B1583C16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3439739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9D12D-ACAA-B049-B730-723C3E174093}"/>
              </a:ext>
            </a:extLst>
          </p:cNvPr>
          <p:cNvSpPr>
            <a:spLocks noGrp="1"/>
          </p:cNvSpPr>
          <p:nvPr>
            <p:ph type="title"/>
          </p:nvPr>
        </p:nvSpPr>
        <p:spPr/>
        <p:txBody>
          <a:bodyPr/>
          <a:lstStyle/>
          <a:p>
            <a:r>
              <a:rPr lang="en-US" altLang="zh-CN" dirty="0"/>
              <a:t>CISC </a:t>
            </a:r>
            <a:r>
              <a:rPr lang="zh-CN" altLang="en-US" dirty="0"/>
              <a:t>架构与 </a:t>
            </a:r>
            <a:r>
              <a:rPr lang="en-US" altLang="zh-CN" dirty="0"/>
              <a:t>RISC </a:t>
            </a:r>
            <a:r>
              <a:rPr lang="zh-CN" altLang="en-US" dirty="0"/>
              <a:t>架构</a:t>
            </a:r>
            <a:endParaRPr kumimoji="1" lang="zh-CN" altLang="en-US" dirty="0"/>
          </a:p>
        </p:txBody>
      </p:sp>
      <p:sp>
        <p:nvSpPr>
          <p:cNvPr id="3" name="内容占位符 2">
            <a:extLst>
              <a:ext uri="{FF2B5EF4-FFF2-40B4-BE49-F238E27FC236}">
                <a16:creationId xmlns:a16="http://schemas.microsoft.com/office/drawing/2014/main" id="{439B87A0-AD90-CA48-872B-2140EAA2102F}"/>
              </a:ext>
            </a:extLst>
          </p:cNvPr>
          <p:cNvSpPr>
            <a:spLocks noGrp="1"/>
          </p:cNvSpPr>
          <p:nvPr>
            <p:ph sz="half" idx="1"/>
          </p:nvPr>
        </p:nvSpPr>
        <p:spPr/>
        <p:txBody>
          <a:bodyPr/>
          <a:lstStyle/>
          <a:p>
            <a:r>
              <a:rPr lang="en-US" altLang="zh-CN" b="1" dirty="0">
                <a:latin typeface="Gill Sans MT" panose="020B0502020104020203" pitchFamily="34" charset="0"/>
              </a:rPr>
              <a:t>CISC </a:t>
            </a:r>
            <a:r>
              <a:rPr lang="zh-CN" altLang="en-US" b="1" dirty="0">
                <a:latin typeface="Gill Sans MT" panose="020B0502020104020203" pitchFamily="34" charset="0"/>
              </a:rPr>
              <a:t>架构：</a:t>
            </a:r>
            <a:r>
              <a:rPr lang="zh-CN" altLang="en-US" dirty="0">
                <a:latin typeface="Gill Sans MT" panose="020B0502020104020203" pitchFamily="34" charset="0"/>
              </a:rPr>
              <a:t>除常用指令还包含了许多不常用的特殊指令。随着越来越多的特殊指令被添加到 </a:t>
            </a:r>
            <a:r>
              <a:rPr lang="en-US" altLang="zh-CN" dirty="0">
                <a:latin typeface="Gill Sans MT" panose="020B0502020104020203" pitchFamily="34" charset="0"/>
              </a:rPr>
              <a:t>CISC </a:t>
            </a:r>
            <a:r>
              <a:rPr lang="zh-CN" altLang="en-US" dirty="0">
                <a:latin typeface="Gill Sans MT" panose="020B0502020104020203" pitchFamily="34" charset="0"/>
              </a:rPr>
              <a:t>架构中，常用的典型程序运算过程中用到的指令仅占指令集的</a:t>
            </a:r>
            <a:r>
              <a:rPr lang="en-US" altLang="zh-CN" dirty="0">
                <a:latin typeface="Gill Sans MT" panose="020B0502020104020203" pitchFamily="34" charset="0"/>
              </a:rPr>
              <a:t>20%</a:t>
            </a:r>
            <a:r>
              <a:rPr lang="zh-CN" altLang="en-US" dirty="0">
                <a:latin typeface="Gill Sans MT" panose="020B0502020104020203" pitchFamily="34" charset="0"/>
              </a:rPr>
              <a:t>，</a:t>
            </a:r>
            <a:r>
              <a:rPr lang="en-US" altLang="zh-CN" dirty="0">
                <a:latin typeface="Gill Sans MT" panose="020B0502020104020203" pitchFamily="34" charset="0"/>
              </a:rPr>
              <a:t>80%</a:t>
            </a:r>
            <a:r>
              <a:rPr lang="zh-CN" altLang="en-US" dirty="0">
                <a:latin typeface="Gill Sans MT" panose="020B0502020104020203" pitchFamily="34" charset="0"/>
              </a:rPr>
              <a:t>的指令则很少用到，而这些很少用到的指令让 </a:t>
            </a:r>
            <a:r>
              <a:rPr lang="en-US" altLang="zh-CN" dirty="0">
                <a:latin typeface="Gill Sans MT" panose="020B0502020104020203" pitchFamily="34" charset="0"/>
              </a:rPr>
              <a:t>CPU </a:t>
            </a:r>
            <a:r>
              <a:rPr lang="zh-CN" altLang="en-US" dirty="0">
                <a:latin typeface="Gill Sans MT" panose="020B0502020104020203" pitchFamily="34" charset="0"/>
              </a:rPr>
              <a:t>的设计变得极其复杂，大大增加了硬件设计的时间成本和面积开销。</a:t>
            </a:r>
            <a:endParaRPr lang="en-US" altLang="zh-CN" dirty="0">
              <a:latin typeface="Gill Sans MT" panose="020B0502020104020203" pitchFamily="34" charset="0"/>
            </a:endParaRPr>
          </a:p>
          <a:p>
            <a:r>
              <a:rPr lang="en-US" altLang="zh-CN" b="1" dirty="0">
                <a:latin typeface="Gill Sans MT" panose="020B0502020104020203" pitchFamily="34" charset="0"/>
              </a:rPr>
              <a:t>RISC </a:t>
            </a:r>
            <a:r>
              <a:rPr lang="zh-CN" altLang="en-US" b="1" dirty="0">
                <a:latin typeface="Gill Sans MT" panose="020B0502020104020203" pitchFamily="34" charset="0"/>
              </a:rPr>
              <a:t>架构：</a:t>
            </a:r>
            <a:r>
              <a:rPr lang="zh-CN" altLang="en-US" dirty="0">
                <a:latin typeface="Gill Sans MT" panose="020B0502020104020203" pitchFamily="34" charset="0"/>
              </a:rPr>
              <a:t>只包含处理器常用的指令，对于不常用的操作，通过执行多条常用指令的方式来达到同样的效果。因而在 </a:t>
            </a:r>
            <a:r>
              <a:rPr lang="en-US" altLang="zh-CN" dirty="0">
                <a:latin typeface="Gill Sans MT" panose="020B0502020104020203" pitchFamily="34" charset="0"/>
              </a:rPr>
              <a:t>RISC </a:t>
            </a:r>
            <a:r>
              <a:rPr lang="zh-CN" altLang="en-US" dirty="0">
                <a:latin typeface="Gill Sans MT" panose="020B0502020104020203" pitchFamily="34" charset="0"/>
              </a:rPr>
              <a:t>架构诞生后，移动端设备设计的 </a:t>
            </a:r>
            <a:r>
              <a:rPr lang="en-US" altLang="zh-CN" dirty="0">
                <a:latin typeface="Gill Sans MT" panose="020B0502020104020203" pitchFamily="34" charset="0"/>
              </a:rPr>
              <a:t>CPU</a:t>
            </a:r>
            <a:r>
              <a:rPr lang="zh-CN" altLang="en-US" dirty="0">
                <a:latin typeface="Gill Sans MT" panose="020B0502020104020203" pitchFamily="34" charset="0"/>
              </a:rPr>
              <a:t> 都倾向于选择使用 </a:t>
            </a:r>
            <a:r>
              <a:rPr lang="en-US" altLang="zh-CN" dirty="0">
                <a:latin typeface="Gill Sans MT" panose="020B0502020104020203" pitchFamily="34" charset="0"/>
              </a:rPr>
              <a:t>RISC </a:t>
            </a:r>
            <a:r>
              <a:rPr lang="zh-CN" altLang="en-US" dirty="0">
                <a:latin typeface="Gill Sans MT" panose="020B0502020104020203" pitchFamily="34" charset="0"/>
              </a:rPr>
              <a:t>架构。</a:t>
            </a:r>
          </a:p>
        </p:txBody>
      </p:sp>
    </p:spTree>
    <p:extLst>
      <p:ext uri="{BB962C8B-B14F-4D97-AF65-F5344CB8AC3E}">
        <p14:creationId xmlns:p14="http://schemas.microsoft.com/office/powerpoint/2010/main" val="3725576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9D12D-ACAA-B049-B730-723C3E174093}"/>
              </a:ext>
            </a:extLst>
          </p:cNvPr>
          <p:cNvSpPr>
            <a:spLocks noGrp="1"/>
          </p:cNvSpPr>
          <p:nvPr>
            <p:ph type="title"/>
          </p:nvPr>
        </p:nvSpPr>
        <p:spPr/>
        <p:txBody>
          <a:bodyPr/>
          <a:lstStyle/>
          <a:p>
            <a:r>
              <a:rPr lang="en-US" altLang="zh-CN" dirty="0"/>
              <a:t>CISC </a:t>
            </a:r>
            <a:r>
              <a:rPr lang="zh-CN" altLang="en-US" dirty="0"/>
              <a:t>架构与 </a:t>
            </a:r>
            <a:r>
              <a:rPr lang="en-US" altLang="zh-CN" dirty="0"/>
              <a:t>RISC </a:t>
            </a:r>
            <a:r>
              <a:rPr lang="zh-CN" altLang="en-US" dirty="0"/>
              <a:t>架构</a:t>
            </a:r>
            <a:endParaRPr kumimoji="1" lang="zh-CN" altLang="en-US" dirty="0"/>
          </a:p>
        </p:txBody>
      </p:sp>
      <p:sp>
        <p:nvSpPr>
          <p:cNvPr id="3" name="内容占位符 2">
            <a:extLst>
              <a:ext uri="{FF2B5EF4-FFF2-40B4-BE49-F238E27FC236}">
                <a16:creationId xmlns:a16="http://schemas.microsoft.com/office/drawing/2014/main" id="{439B87A0-AD90-CA48-872B-2140EAA2102F}"/>
              </a:ext>
            </a:extLst>
          </p:cNvPr>
          <p:cNvSpPr>
            <a:spLocks noGrp="1"/>
          </p:cNvSpPr>
          <p:nvPr>
            <p:ph sz="half" idx="1"/>
          </p:nvPr>
        </p:nvSpPr>
        <p:spPr/>
        <p:txBody>
          <a:bodyPr/>
          <a:lstStyle/>
          <a:p>
            <a:r>
              <a:rPr lang="en-US" altLang="zh-CN" b="1" dirty="0">
                <a:latin typeface="Gill Sans MT" panose="020B0502020104020203" pitchFamily="34" charset="0"/>
              </a:rPr>
              <a:t>CISC </a:t>
            </a:r>
            <a:r>
              <a:rPr lang="zh-CN" altLang="en-US" b="1" dirty="0">
                <a:latin typeface="Gill Sans MT" panose="020B0502020104020203" pitchFamily="34" charset="0"/>
              </a:rPr>
              <a:t>架构：</a:t>
            </a:r>
            <a:r>
              <a:rPr lang="zh-CN" altLang="en-US" dirty="0">
                <a:latin typeface="Gill Sans MT" panose="020B0502020104020203" pitchFamily="34" charset="0"/>
              </a:rPr>
              <a:t>除常用指令还包含了许多不常用的特殊指令。随着越来越多的特殊指令被添加到 </a:t>
            </a:r>
            <a:r>
              <a:rPr lang="en-US" altLang="zh-CN" dirty="0">
                <a:latin typeface="Gill Sans MT" panose="020B0502020104020203" pitchFamily="34" charset="0"/>
              </a:rPr>
              <a:t>CISC </a:t>
            </a:r>
            <a:r>
              <a:rPr lang="zh-CN" altLang="en-US" dirty="0">
                <a:latin typeface="Gill Sans MT" panose="020B0502020104020203" pitchFamily="34" charset="0"/>
              </a:rPr>
              <a:t>架构中，常用的典型程序运算过程中用到的指令仅占指令集的</a:t>
            </a:r>
            <a:r>
              <a:rPr lang="en-US" altLang="zh-CN" dirty="0">
                <a:latin typeface="Gill Sans MT" panose="020B0502020104020203" pitchFamily="34" charset="0"/>
              </a:rPr>
              <a:t>20%</a:t>
            </a:r>
            <a:r>
              <a:rPr lang="zh-CN" altLang="en-US" dirty="0">
                <a:latin typeface="Gill Sans MT" panose="020B0502020104020203" pitchFamily="34" charset="0"/>
              </a:rPr>
              <a:t>，</a:t>
            </a:r>
            <a:r>
              <a:rPr lang="en-US" altLang="zh-CN" dirty="0">
                <a:latin typeface="Gill Sans MT" panose="020B0502020104020203" pitchFamily="34" charset="0"/>
              </a:rPr>
              <a:t>80%</a:t>
            </a:r>
            <a:r>
              <a:rPr lang="zh-CN" altLang="en-US" dirty="0">
                <a:latin typeface="Gill Sans MT" panose="020B0502020104020203" pitchFamily="34" charset="0"/>
              </a:rPr>
              <a:t>的指令则很少用到，而这些很少用到的指令让 </a:t>
            </a:r>
            <a:r>
              <a:rPr lang="en-US" altLang="zh-CN" dirty="0">
                <a:latin typeface="Gill Sans MT" panose="020B0502020104020203" pitchFamily="34" charset="0"/>
              </a:rPr>
              <a:t>CPU </a:t>
            </a:r>
            <a:r>
              <a:rPr lang="zh-CN" altLang="en-US" dirty="0">
                <a:latin typeface="Gill Sans MT" panose="020B0502020104020203" pitchFamily="34" charset="0"/>
              </a:rPr>
              <a:t>的设计变得极其复杂，大大增加了硬件设计的时间成本和面积开销。</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39BE1164-7447-2340-B663-B44F37CC8CD2}"/>
              </a:ext>
            </a:extLst>
          </p:cNvPr>
          <p:cNvSpPr/>
          <p:nvPr/>
        </p:nvSpPr>
        <p:spPr bwMode="auto">
          <a:xfrm>
            <a:off x="1345853" y="3717032"/>
            <a:ext cx="9505056" cy="244827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298943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通用处理器 </a:t>
            </a:r>
            <a:r>
              <a:rPr lang="en-US" altLang="zh-CN" sz="3200" b="1" dirty="0">
                <a:solidFill>
                  <a:srgbClr val="374154"/>
                </a:solidFill>
                <a:latin typeface="Gill Sans MT" panose="020B0502020104020203" pitchFamily="34" charset="0"/>
              </a:rPr>
              <a:t>CPU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9D12D-ACAA-B049-B730-723C3E174093}"/>
              </a:ext>
            </a:extLst>
          </p:cNvPr>
          <p:cNvSpPr>
            <a:spLocks noGrp="1"/>
          </p:cNvSpPr>
          <p:nvPr>
            <p:ph type="title"/>
          </p:nvPr>
        </p:nvSpPr>
        <p:spPr/>
        <p:txBody>
          <a:bodyPr/>
          <a:lstStyle/>
          <a:p>
            <a:r>
              <a:rPr lang="en-US" altLang="zh-CN" dirty="0"/>
              <a:t>CISC </a:t>
            </a:r>
            <a:r>
              <a:rPr lang="zh-CN" altLang="en-US" dirty="0"/>
              <a:t>架构与 </a:t>
            </a:r>
            <a:r>
              <a:rPr lang="en-US" altLang="zh-CN" dirty="0"/>
              <a:t>RISC </a:t>
            </a:r>
            <a:r>
              <a:rPr lang="zh-CN" altLang="en-US" dirty="0"/>
              <a:t>架构</a:t>
            </a:r>
            <a:endParaRPr kumimoji="1" lang="zh-CN" altLang="en-US" dirty="0"/>
          </a:p>
        </p:txBody>
      </p:sp>
      <p:sp>
        <p:nvSpPr>
          <p:cNvPr id="3" name="内容占位符 2">
            <a:extLst>
              <a:ext uri="{FF2B5EF4-FFF2-40B4-BE49-F238E27FC236}">
                <a16:creationId xmlns:a16="http://schemas.microsoft.com/office/drawing/2014/main" id="{439B87A0-AD90-CA48-872B-2140EAA2102F}"/>
              </a:ext>
            </a:extLst>
          </p:cNvPr>
          <p:cNvSpPr>
            <a:spLocks noGrp="1"/>
          </p:cNvSpPr>
          <p:nvPr>
            <p:ph sz="half" idx="1"/>
          </p:nvPr>
        </p:nvSpPr>
        <p:spPr/>
        <p:txBody>
          <a:bodyPr/>
          <a:lstStyle/>
          <a:p>
            <a:r>
              <a:rPr lang="en-US" altLang="zh-CN" b="1" dirty="0">
                <a:latin typeface="Gill Sans MT" panose="020B0502020104020203" pitchFamily="34" charset="0"/>
              </a:rPr>
              <a:t>RISC </a:t>
            </a:r>
            <a:r>
              <a:rPr lang="zh-CN" altLang="en-US" b="1" dirty="0">
                <a:latin typeface="Gill Sans MT" panose="020B0502020104020203" pitchFamily="34" charset="0"/>
              </a:rPr>
              <a:t>架构：</a:t>
            </a:r>
            <a:r>
              <a:rPr lang="zh-CN" altLang="en-US" dirty="0">
                <a:latin typeface="Gill Sans MT" panose="020B0502020104020203" pitchFamily="34" charset="0"/>
              </a:rPr>
              <a:t>只包含处理器常用的指令，对于不常用的操作，通过执行多条常用指令的方式来达到同样的效果。因而在 </a:t>
            </a:r>
            <a:r>
              <a:rPr lang="en-US" altLang="zh-CN" dirty="0">
                <a:latin typeface="Gill Sans MT" panose="020B0502020104020203" pitchFamily="34" charset="0"/>
              </a:rPr>
              <a:t>RISC </a:t>
            </a:r>
            <a:r>
              <a:rPr lang="zh-CN" altLang="en-US" dirty="0">
                <a:latin typeface="Gill Sans MT" panose="020B0502020104020203" pitchFamily="34" charset="0"/>
              </a:rPr>
              <a:t>架构诞生后，移动端设备设计的 </a:t>
            </a:r>
            <a:r>
              <a:rPr lang="en-US" altLang="zh-CN" dirty="0">
                <a:latin typeface="Gill Sans MT" panose="020B0502020104020203" pitchFamily="34" charset="0"/>
              </a:rPr>
              <a:t>CPU</a:t>
            </a:r>
            <a:r>
              <a:rPr lang="zh-CN" altLang="en-US" dirty="0">
                <a:latin typeface="Gill Sans MT" panose="020B0502020104020203" pitchFamily="34" charset="0"/>
              </a:rPr>
              <a:t> 都倾向于选择使用 </a:t>
            </a:r>
            <a:r>
              <a:rPr lang="en-US" altLang="zh-CN" dirty="0">
                <a:latin typeface="Gill Sans MT" panose="020B0502020104020203" pitchFamily="34" charset="0"/>
              </a:rPr>
              <a:t>RISC </a:t>
            </a:r>
            <a:r>
              <a:rPr lang="zh-CN" altLang="en-US" dirty="0">
                <a:latin typeface="Gill Sans MT" panose="020B0502020104020203" pitchFamily="34" charset="0"/>
              </a:rPr>
              <a:t>架构。</a:t>
            </a:r>
          </a:p>
        </p:txBody>
      </p:sp>
      <p:sp>
        <p:nvSpPr>
          <p:cNvPr id="4" name="矩形 3">
            <a:extLst>
              <a:ext uri="{FF2B5EF4-FFF2-40B4-BE49-F238E27FC236}">
                <a16:creationId xmlns:a16="http://schemas.microsoft.com/office/drawing/2014/main" id="{0F826411-68F2-5444-B2FD-00A43BC6E488}"/>
              </a:ext>
            </a:extLst>
          </p:cNvPr>
          <p:cNvSpPr/>
          <p:nvPr/>
        </p:nvSpPr>
        <p:spPr bwMode="auto">
          <a:xfrm>
            <a:off x="1345853" y="3717032"/>
            <a:ext cx="9505056" cy="244827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2562108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81341E4-5387-3D4F-AF2C-8CD5805437A5}"/>
              </a:ext>
            </a:extLst>
          </p:cNvPr>
          <p:cNvSpPr>
            <a:spLocks noGrp="1"/>
          </p:cNvSpPr>
          <p:nvPr>
            <p:ph type="title"/>
          </p:nvPr>
        </p:nvSpPr>
        <p:spPr/>
        <p:txBody>
          <a:bodyPr/>
          <a:lstStyle/>
          <a:p>
            <a:r>
              <a:rPr lang="en-US" altLang="zh-CN" dirty="0"/>
              <a:t>ISA</a:t>
            </a:r>
            <a:r>
              <a:rPr lang="zh-CN" altLang="en-US" dirty="0"/>
              <a:t> 种类</a:t>
            </a:r>
          </a:p>
        </p:txBody>
      </p:sp>
      <p:sp>
        <p:nvSpPr>
          <p:cNvPr id="9" name="内容占位符 8">
            <a:extLst>
              <a:ext uri="{FF2B5EF4-FFF2-40B4-BE49-F238E27FC236}">
                <a16:creationId xmlns:a16="http://schemas.microsoft.com/office/drawing/2014/main" id="{EDFB515F-A626-9740-AAA4-2C87FE13FB64}"/>
              </a:ext>
            </a:extLst>
          </p:cNvPr>
          <p:cNvSpPr>
            <a:spLocks noGrp="1"/>
          </p:cNvSpPr>
          <p:nvPr>
            <p:ph sz="half" idx="1"/>
          </p:nvPr>
        </p:nvSpPr>
        <p:spPr>
          <a:xfrm>
            <a:off x="623635" y="1412776"/>
            <a:ext cx="10963473" cy="589190"/>
          </a:xfrm>
        </p:spPr>
        <p:txBody>
          <a:bodyPr/>
          <a:lstStyle/>
          <a:p>
            <a:r>
              <a:rPr lang="en-US" altLang="zh-CN" dirty="0"/>
              <a:t>CPU </a:t>
            </a:r>
            <a:r>
              <a:rPr lang="zh-CN" altLang="en-US" dirty="0"/>
              <a:t>于上世纪 </a:t>
            </a:r>
            <a:r>
              <a:rPr lang="en-US" altLang="zh-CN" dirty="0"/>
              <a:t>60 </a:t>
            </a:r>
            <a:r>
              <a:rPr lang="zh-CN" altLang="en-US" dirty="0"/>
              <a:t>年代问世，已发展几十年，有几十种不同的指令集架构相继诞生或消亡。</a:t>
            </a:r>
          </a:p>
        </p:txBody>
      </p:sp>
      <p:graphicFrame>
        <p:nvGraphicFramePr>
          <p:cNvPr id="10" name="表格 9">
            <a:extLst>
              <a:ext uri="{FF2B5EF4-FFF2-40B4-BE49-F238E27FC236}">
                <a16:creationId xmlns:a16="http://schemas.microsoft.com/office/drawing/2014/main" id="{9D07D16D-6E74-3F46-938A-C263CB3C8918}"/>
              </a:ext>
            </a:extLst>
          </p:cNvPr>
          <p:cNvGraphicFramePr>
            <a:graphicFrameLocks noGrp="1"/>
          </p:cNvGraphicFramePr>
          <p:nvPr>
            <p:extLst>
              <p:ext uri="{D42A27DB-BD31-4B8C-83A1-F6EECF244321}">
                <p14:modId xmlns:p14="http://schemas.microsoft.com/office/powerpoint/2010/main" val="1344325395"/>
              </p:ext>
            </p:extLst>
          </p:nvPr>
        </p:nvGraphicFramePr>
        <p:xfrm>
          <a:off x="623635" y="2145981"/>
          <a:ext cx="10803336" cy="3947315"/>
        </p:xfrm>
        <a:graphic>
          <a:graphicData uri="http://schemas.openxmlformats.org/drawingml/2006/table">
            <a:tbl>
              <a:tblPr/>
              <a:tblGrid>
                <a:gridCol w="1442298">
                  <a:extLst>
                    <a:ext uri="{9D8B030D-6E8A-4147-A177-3AD203B41FA5}">
                      <a16:colId xmlns:a16="http://schemas.microsoft.com/office/drawing/2014/main" val="1189140174"/>
                    </a:ext>
                  </a:extLst>
                </a:gridCol>
                <a:gridCol w="7848872">
                  <a:extLst>
                    <a:ext uri="{9D8B030D-6E8A-4147-A177-3AD203B41FA5}">
                      <a16:colId xmlns:a16="http://schemas.microsoft.com/office/drawing/2014/main" val="1026118873"/>
                    </a:ext>
                  </a:extLst>
                </a:gridCol>
                <a:gridCol w="1512166">
                  <a:extLst>
                    <a:ext uri="{9D8B030D-6E8A-4147-A177-3AD203B41FA5}">
                      <a16:colId xmlns:a16="http://schemas.microsoft.com/office/drawing/2014/main" val="1534638603"/>
                    </a:ext>
                  </a:extLst>
                </a:gridCol>
              </a:tblGrid>
              <a:tr h="526067">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zh-CN" altLang="en-US" sz="1600" b="0" dirty="0">
                          <a:solidFill>
                            <a:srgbClr val="677489"/>
                          </a:solidFill>
                          <a:effectLst/>
                          <a:latin typeface="Gill Sans MT" panose="020B0502020104020203" pitchFamily="34" charset="0"/>
                          <a:ea typeface="Microsoft YaHei" panose="020B0503020204020204" pitchFamily="34" charset="-122"/>
                        </a:rPr>
                        <a:t>指令集架构</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zh-CN" altLang="en-US" sz="1600" b="0" dirty="0">
                          <a:solidFill>
                            <a:srgbClr val="677489"/>
                          </a:solidFill>
                          <a:effectLst/>
                          <a:latin typeface="Gill Sans MT" panose="020B0502020104020203" pitchFamily="34" charset="0"/>
                          <a:ea typeface="Microsoft YaHei" panose="020B0503020204020204" pitchFamily="34" charset="-122"/>
                        </a:rPr>
                        <a:t>指令集架构</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zh-CN" altLang="en-US" sz="1600" b="0" dirty="0">
                          <a:solidFill>
                            <a:srgbClr val="677489"/>
                          </a:solidFill>
                          <a:effectLst/>
                          <a:latin typeface="Gill Sans MT" panose="020B0502020104020203" pitchFamily="34" charset="0"/>
                          <a:ea typeface="Microsoft YaHei" panose="020B0503020204020204" pitchFamily="34" charset="-122"/>
                        </a:rPr>
                        <a:t>公司</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X86</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CISC </a:t>
                      </a:r>
                      <a:r>
                        <a:rPr lang="zh-CN" altLang="en-US" sz="1400" b="0" dirty="0">
                          <a:solidFill>
                            <a:srgbClr val="374154"/>
                          </a:solidFill>
                          <a:effectLst/>
                          <a:latin typeface="Gill Sans MT" panose="020B0502020104020203" pitchFamily="34" charset="0"/>
                          <a:ea typeface="Microsoft YaHei" panose="020B0503020204020204" pitchFamily="34" charset="-122"/>
                        </a:rPr>
                        <a:t>架构个人计算机的标准处理器架构</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Intel</a:t>
                      </a:r>
                      <a:r>
                        <a:rPr lang="en-US" altLang="zh-CN" sz="1400" b="0" dirty="0">
                          <a:solidFill>
                            <a:srgbClr val="374154"/>
                          </a:solidFill>
                          <a:effectLst/>
                          <a:latin typeface="Gill Sans MT" panose="020B0502020104020203" pitchFamily="34" charset="0"/>
                          <a:ea typeface="Microsoft YaHei" panose="020B0503020204020204" pitchFamily="34" charset="-122"/>
                        </a:rPr>
                        <a:t>/AMD</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ARM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32 </a:t>
                      </a:r>
                      <a:r>
                        <a:rPr lang="zh-CN" altLang="en-US" sz="1400" b="0" dirty="0">
                          <a:solidFill>
                            <a:srgbClr val="374154"/>
                          </a:solidFill>
                          <a:effectLst/>
                          <a:latin typeface="Gill Sans MT" panose="020B0502020104020203" pitchFamily="34" charset="0"/>
                          <a:ea typeface="Microsoft YaHei" panose="020B0503020204020204" pitchFamily="34" charset="-122"/>
                        </a:rPr>
                        <a:t>位和 </a:t>
                      </a:r>
                      <a:r>
                        <a:rPr lang="en-US" altLang="zh-CN" sz="1400" b="0" dirty="0">
                          <a:solidFill>
                            <a:srgbClr val="374154"/>
                          </a:solidFill>
                          <a:effectLst/>
                          <a:latin typeface="Gill Sans MT" panose="020B0502020104020203" pitchFamily="34" charset="0"/>
                          <a:ea typeface="Microsoft YaHei" panose="020B0503020204020204" pitchFamily="34" charset="-122"/>
                        </a:rPr>
                        <a:t>64 </a:t>
                      </a:r>
                      <a:r>
                        <a:rPr lang="zh-CN" altLang="en-US" sz="1400" b="0" dirty="0">
                          <a:solidFill>
                            <a:srgbClr val="374154"/>
                          </a:solidFill>
                          <a:effectLst/>
                          <a:latin typeface="Gill Sans MT" panose="020B0502020104020203" pitchFamily="34" charset="0"/>
                          <a:ea typeface="Microsoft YaHei" panose="020B0503020204020204" pitchFamily="34" charset="-122"/>
                        </a:rPr>
                        <a:t>位 </a:t>
                      </a:r>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系列声名显赫，无处不在</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ARM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RISC-V</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zh-CN" altLang="en-US" sz="1400" b="0" dirty="0">
                          <a:solidFill>
                            <a:srgbClr val="374154"/>
                          </a:solidFill>
                          <a:effectLst/>
                          <a:latin typeface="Gill Sans MT" panose="020B0502020104020203" pitchFamily="34" charset="0"/>
                          <a:ea typeface="Microsoft YaHei" panose="020B0503020204020204" pitchFamily="34" charset="-122"/>
                        </a:rPr>
                        <a:t>完全开放的指令集，源自名校，兴于开源</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RISC-V</a:t>
                      </a:r>
                      <a:r>
                        <a:rPr lang="zh-CN" altLang="en-US" sz="1400" b="0" dirty="0">
                          <a:solidFill>
                            <a:srgbClr val="374154"/>
                          </a:solidFill>
                          <a:effectLst/>
                          <a:latin typeface="Gill Sans MT" panose="020B0502020104020203" pitchFamily="34" charset="0"/>
                          <a:ea typeface="Microsoft YaHei" panose="020B0503020204020204" pitchFamily="34" charset="-122"/>
                        </a:rPr>
                        <a:t> 基金会</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SPARC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zh-CN" altLang="en-US" sz="1400" b="0" dirty="0">
                          <a:solidFill>
                            <a:srgbClr val="374154"/>
                          </a:solidFill>
                          <a:effectLst/>
                          <a:latin typeface="Gill Sans MT" panose="020B0502020104020203" pitchFamily="34" charset="0"/>
                          <a:ea typeface="Microsoft YaHei" panose="020B0503020204020204" pitchFamily="34" charset="-122"/>
                        </a:rPr>
                        <a:t>高性能 </a:t>
                      </a:r>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架构的代表针对服务器领域设计</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Sun</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Power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架构高性能领域优势明显应用于高端服务器</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IBM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ARC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32 </a:t>
                      </a:r>
                      <a:r>
                        <a:rPr lang="zh-CN" altLang="en-US" sz="1400" b="0" dirty="0">
                          <a:solidFill>
                            <a:srgbClr val="374154"/>
                          </a:solidFill>
                          <a:effectLst/>
                          <a:latin typeface="Gill Sans MT" panose="020B0502020104020203" pitchFamily="34" charset="0"/>
                          <a:ea typeface="Microsoft YaHei" panose="020B0503020204020204" pitchFamily="34" charset="-122"/>
                        </a:rPr>
                        <a:t>位 </a:t>
                      </a:r>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架构以极高的能效比见长</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Synopsys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MIPS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zh-CN" altLang="en-US" sz="1400" b="0" dirty="0">
                          <a:solidFill>
                            <a:srgbClr val="374154"/>
                          </a:solidFill>
                          <a:effectLst/>
                          <a:latin typeface="Gill Sans MT" panose="020B0502020104020203" pitchFamily="34" charset="0"/>
                          <a:ea typeface="Microsoft YaHei" panose="020B0503020204020204" pitchFamily="34" charset="-122"/>
                        </a:rPr>
                        <a:t>简洁优化 </a:t>
                      </a:r>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架构，广泛用于嵌入式设备及消费领域仅次于 </a:t>
                      </a:r>
                      <a:r>
                        <a:rPr lang="en-US" sz="1400" b="0" dirty="0">
                          <a:solidFill>
                            <a:srgbClr val="374154"/>
                          </a:solidFill>
                          <a:effectLst/>
                          <a:latin typeface="Gill Sans MT" panose="020B0502020104020203" pitchFamily="34" charset="0"/>
                          <a:ea typeface="Microsoft YaHei" panose="020B0503020204020204" pitchFamily="34" charset="-122"/>
                        </a:rPr>
                        <a:t>ARM</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427656">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Alpha</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sz="1400" b="0" dirty="0">
                          <a:solidFill>
                            <a:srgbClr val="374154"/>
                          </a:solidFill>
                          <a:effectLst/>
                          <a:latin typeface="Gill Sans MT" panose="020B0502020104020203" pitchFamily="34" charset="0"/>
                          <a:ea typeface="Microsoft YaHei" panose="020B0503020204020204" pitchFamily="34" charset="-122"/>
                        </a:rPr>
                        <a:t>64 </a:t>
                      </a:r>
                      <a:r>
                        <a:rPr lang="zh-CN" altLang="en-US" sz="1400" b="0" dirty="0">
                          <a:solidFill>
                            <a:srgbClr val="374154"/>
                          </a:solidFill>
                          <a:effectLst/>
                          <a:latin typeface="Gill Sans MT" panose="020B0502020104020203" pitchFamily="34" charset="0"/>
                          <a:ea typeface="Microsoft YaHei" panose="020B0503020204020204" pitchFamily="34" charset="-122"/>
                        </a:rPr>
                        <a:t>位 </a:t>
                      </a:r>
                      <a:r>
                        <a:rPr lang="en-US" sz="1400" b="0" dirty="0">
                          <a:solidFill>
                            <a:srgbClr val="374154"/>
                          </a:solidFill>
                          <a:effectLst/>
                          <a:latin typeface="Gill Sans MT" panose="020B0502020104020203" pitchFamily="34" charset="0"/>
                          <a:ea typeface="Microsoft YaHei" panose="020B0503020204020204" pitchFamily="34" charset="-122"/>
                        </a:rPr>
                        <a:t>RISC </a:t>
                      </a:r>
                      <a:r>
                        <a:rPr lang="zh-CN" altLang="en-US" sz="1400" b="0" dirty="0">
                          <a:solidFill>
                            <a:srgbClr val="374154"/>
                          </a:solidFill>
                          <a:effectLst/>
                          <a:latin typeface="Gill Sans MT" panose="020B0502020104020203" pitchFamily="34" charset="0"/>
                          <a:ea typeface="Microsoft YaHei" panose="020B0503020204020204" pitchFamily="34" charset="-122"/>
                        </a:rPr>
                        <a:t>架构处理器多应用于企业级服务器但价格高昂、部署困难，淡出市场</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3379121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EE3C9-1A14-C749-A9DD-051037E7FF16}"/>
              </a:ext>
            </a:extLst>
          </p:cNvPr>
          <p:cNvSpPr>
            <a:spLocks noGrp="1"/>
          </p:cNvSpPr>
          <p:nvPr>
            <p:ph type="title"/>
          </p:nvPr>
        </p:nvSpPr>
        <p:spPr/>
        <p:txBody>
          <a:bodyPr/>
          <a:lstStyle/>
          <a:p>
            <a:r>
              <a:rPr kumimoji="1" lang="en-US" altLang="zh-CN" dirty="0"/>
              <a:t>CPU</a:t>
            </a:r>
            <a:r>
              <a:rPr kumimoji="1" lang="zh-CN" altLang="en-US" dirty="0"/>
              <a:t> 应用场景</a:t>
            </a:r>
          </a:p>
        </p:txBody>
      </p:sp>
    </p:spTree>
    <p:extLst>
      <p:ext uri="{BB962C8B-B14F-4D97-AF65-F5344CB8AC3E}">
        <p14:creationId xmlns:p14="http://schemas.microsoft.com/office/powerpoint/2010/main" val="139027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077F0-D02F-B84E-8333-750DE1212179}"/>
              </a:ext>
            </a:extLst>
          </p:cNvPr>
          <p:cNvSpPr>
            <a:spLocks noGrp="1"/>
          </p:cNvSpPr>
          <p:nvPr>
            <p:ph type="title"/>
          </p:nvPr>
        </p:nvSpPr>
        <p:spPr/>
        <p:txBody>
          <a:bodyPr/>
          <a:lstStyle/>
          <a:p>
            <a:r>
              <a:rPr kumimoji="1" lang="zh-CN" altLang="en-US"/>
              <a:t>应用场景</a:t>
            </a:r>
          </a:p>
        </p:txBody>
      </p:sp>
      <p:pic>
        <p:nvPicPr>
          <p:cNvPr id="5" name="图片 4">
            <a:extLst>
              <a:ext uri="{FF2B5EF4-FFF2-40B4-BE49-F238E27FC236}">
                <a16:creationId xmlns:a16="http://schemas.microsoft.com/office/drawing/2014/main" id="{3C1EC46B-17AD-5842-AEE3-1401E1EFFCF7}"/>
              </a:ext>
            </a:extLst>
          </p:cNvPr>
          <p:cNvPicPr>
            <a:picLocks noChangeAspect="1"/>
          </p:cNvPicPr>
          <p:nvPr/>
        </p:nvPicPr>
        <p:blipFill>
          <a:blip r:embed="rId2"/>
          <a:stretch>
            <a:fillRect/>
          </a:stretch>
        </p:blipFill>
        <p:spPr>
          <a:xfrm>
            <a:off x="870729" y="1412776"/>
            <a:ext cx="10455303" cy="4608078"/>
          </a:xfrm>
          <a:prstGeom prst="rect">
            <a:avLst/>
          </a:prstGeom>
        </p:spPr>
      </p:pic>
    </p:spTree>
    <p:extLst>
      <p:ext uri="{BB962C8B-B14F-4D97-AF65-F5344CB8AC3E}">
        <p14:creationId xmlns:p14="http://schemas.microsoft.com/office/powerpoint/2010/main" val="290585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6AF2314-0ACE-5F4A-9A7C-6DF1EA94B5AA}"/>
              </a:ext>
            </a:extLst>
          </p:cNvPr>
          <p:cNvSpPr>
            <a:spLocks noGrp="1"/>
          </p:cNvSpPr>
          <p:nvPr>
            <p:ph type="title"/>
          </p:nvPr>
        </p:nvSpPr>
        <p:spPr/>
        <p:txBody>
          <a:bodyPr/>
          <a:lstStyle/>
          <a:p>
            <a:r>
              <a:rPr lang="zh-CN" altLang="en-US" dirty="0"/>
              <a:t>总结</a:t>
            </a:r>
          </a:p>
        </p:txBody>
      </p:sp>
      <p:sp>
        <p:nvSpPr>
          <p:cNvPr id="6" name="内容占位符 5">
            <a:extLst>
              <a:ext uri="{FF2B5EF4-FFF2-40B4-BE49-F238E27FC236}">
                <a16:creationId xmlns:a16="http://schemas.microsoft.com/office/drawing/2014/main" id="{8E9CDB66-E76A-EC41-9A3F-B70AA48AE8AF}"/>
              </a:ext>
            </a:extLst>
          </p:cNvPr>
          <p:cNvSpPr>
            <a:spLocks noGrp="1"/>
          </p:cNvSpPr>
          <p:nvPr>
            <p:ph sz="half" idx="1"/>
          </p:nvPr>
        </p:nvSpPr>
        <p:spPr>
          <a:xfrm>
            <a:off x="623635" y="1484784"/>
            <a:ext cx="7202938" cy="4525736"/>
          </a:xfrm>
        </p:spPr>
        <p:txBody>
          <a:bodyPr/>
          <a:lstStyle/>
          <a:p>
            <a:r>
              <a:rPr lang="en-US" altLang="zh-CN" dirty="0">
                <a:latin typeface="Gill Sans MT" panose="020B0502020104020203" pitchFamily="34" charset="0"/>
              </a:rPr>
              <a:t>CPU</a:t>
            </a:r>
            <a:r>
              <a:rPr lang="zh-CN" altLang="en-US" dirty="0">
                <a:latin typeface="Gill Sans MT" panose="020B0502020104020203" pitchFamily="34" charset="0"/>
              </a:rPr>
              <a:t> 具备图灵完备，可自运行的处理器。其主动从指令内存读取指令流，然后译码后执行；指令执行会涉及到数据的载入</a:t>
            </a:r>
            <a:r>
              <a:rPr lang="en-US" altLang="zh-CN" dirty="0">
                <a:latin typeface="Gill Sans MT" panose="020B0502020104020203" pitchFamily="34" charset="0"/>
              </a:rPr>
              <a:t>(Load)</a:t>
            </a:r>
            <a:r>
              <a:rPr lang="zh-CN" altLang="en-US" dirty="0">
                <a:latin typeface="Gill Sans MT" panose="020B0502020104020203" pitchFamily="34" charset="0"/>
              </a:rPr>
              <a:t>、计算和存储</a:t>
            </a:r>
            <a:r>
              <a:rPr lang="en-US" altLang="zh-CN" dirty="0">
                <a:latin typeface="Gill Sans MT" panose="020B0502020104020203" pitchFamily="34" charset="0"/>
              </a:rPr>
              <a:t>(Store)</a:t>
            </a:r>
            <a:r>
              <a:rPr lang="zh-CN" altLang="en-US" dirty="0">
                <a:latin typeface="Gill Sans MT" panose="020B0502020104020203" pitchFamily="34" charset="0"/>
              </a:rPr>
              <a:t>。</a:t>
            </a:r>
          </a:p>
          <a:p>
            <a:r>
              <a:rPr lang="en-US" altLang="zh-CN" dirty="0">
                <a:latin typeface="Gill Sans MT" panose="020B0502020104020203" pitchFamily="34" charset="0"/>
              </a:rPr>
              <a:t>ISA</a:t>
            </a:r>
            <a:r>
              <a:rPr lang="zh-CN" altLang="en-US" dirty="0">
                <a:latin typeface="Gill Sans MT" panose="020B0502020104020203" pitchFamily="34" charset="0"/>
              </a:rPr>
              <a:t> 是计算机体系结构与编程相关的部分，定义了：指令集、数据类型、寄存器、寻址模式、内存管理、</a:t>
            </a:r>
            <a:r>
              <a:rPr lang="en-US" altLang="zh-CN" dirty="0">
                <a:latin typeface="Gill Sans MT" panose="020B0502020104020203" pitchFamily="34" charset="0"/>
              </a:rPr>
              <a:t>I/O</a:t>
            </a:r>
            <a:r>
              <a:rPr lang="zh-CN" altLang="en-US" dirty="0">
                <a:latin typeface="Gill Sans MT" panose="020B0502020104020203" pitchFamily="34" charset="0"/>
              </a:rPr>
              <a:t>模型等。</a:t>
            </a:r>
          </a:p>
          <a:p>
            <a:r>
              <a:rPr lang="zh-CN" altLang="en-US" dirty="0">
                <a:latin typeface="Gill Sans MT" panose="020B0502020104020203" pitchFamily="34" charset="0"/>
              </a:rPr>
              <a:t>可以把 </a:t>
            </a:r>
            <a:r>
              <a:rPr lang="en-US" altLang="zh-CN" dirty="0">
                <a:latin typeface="Gill Sans MT" panose="020B0502020104020203" pitchFamily="34" charset="0"/>
              </a:rPr>
              <a:t>CPU</a:t>
            </a:r>
            <a:r>
              <a:rPr lang="zh-CN" altLang="en-US" dirty="0">
                <a:latin typeface="Gill Sans MT" panose="020B0502020104020203" pitchFamily="34" charset="0"/>
              </a:rPr>
              <a:t> 简单地分为控制平面和计算平面两部分，</a:t>
            </a:r>
            <a:r>
              <a:rPr lang="en-US" altLang="zh-CN" dirty="0">
                <a:latin typeface="Gill Sans MT" panose="020B0502020104020203" pitchFamily="34" charset="0"/>
              </a:rPr>
              <a:t>CPU</a:t>
            </a:r>
            <a:r>
              <a:rPr lang="zh-CN" altLang="en-US" dirty="0">
                <a:latin typeface="Gill Sans MT" panose="020B0502020104020203" pitchFamily="34" charset="0"/>
              </a:rPr>
              <a:t> 作为指令流驱动计算的处理引擎。</a:t>
            </a:r>
          </a:p>
        </p:txBody>
      </p:sp>
      <p:pic>
        <p:nvPicPr>
          <p:cNvPr id="7" name="图片 6">
            <a:extLst>
              <a:ext uri="{FF2B5EF4-FFF2-40B4-BE49-F238E27FC236}">
                <a16:creationId xmlns:a16="http://schemas.microsoft.com/office/drawing/2014/main" id="{DAFA7DA9-1719-DF41-B71F-6BD457657B76}"/>
              </a:ext>
            </a:extLst>
          </p:cNvPr>
          <p:cNvPicPr>
            <a:picLocks noChangeAspect="1"/>
          </p:cNvPicPr>
          <p:nvPr/>
        </p:nvPicPr>
        <p:blipFill>
          <a:blip r:embed="rId2"/>
          <a:stretch>
            <a:fillRect/>
          </a:stretch>
        </p:blipFill>
        <p:spPr>
          <a:xfrm>
            <a:off x="8548265" y="2276872"/>
            <a:ext cx="2806700" cy="3035300"/>
          </a:xfrm>
          <a:prstGeom prst="rect">
            <a:avLst/>
          </a:prstGeom>
        </p:spPr>
      </p:pic>
    </p:spTree>
    <p:extLst>
      <p:ext uri="{BB962C8B-B14F-4D97-AF65-F5344CB8AC3E}">
        <p14:creationId xmlns:p14="http://schemas.microsoft.com/office/powerpoint/2010/main" val="1493167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br>
              <a:rPr lang="en-US" altLang="zh-CN" dirty="0"/>
            </a:br>
            <a:r>
              <a:rPr lang="zh-CN" altLang="en-US" dirty="0"/>
              <a:t>发展历史和组成</a:t>
            </a: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5EC33AC-516F-E54C-88BF-4A1ADAFCD597}"/>
              </a:ext>
            </a:extLst>
          </p:cNvPr>
          <p:cNvSpPr>
            <a:spLocks noGrp="1"/>
          </p:cNvSpPr>
          <p:nvPr>
            <p:ph type="title"/>
          </p:nvPr>
        </p:nvSpPr>
        <p:spPr/>
        <p:txBody>
          <a:bodyPr/>
          <a:lstStyle/>
          <a:p>
            <a:r>
              <a:rPr lang="en-US" altLang="zh-CN" dirty="0"/>
              <a:t>CPU</a:t>
            </a:r>
            <a:r>
              <a:rPr lang="zh-CN" altLang="en-US" dirty="0"/>
              <a:t> 发展历史</a:t>
            </a:r>
          </a:p>
        </p:txBody>
      </p:sp>
      <p:sp>
        <p:nvSpPr>
          <p:cNvPr id="6" name="内容占位符 5">
            <a:extLst>
              <a:ext uri="{FF2B5EF4-FFF2-40B4-BE49-F238E27FC236}">
                <a16:creationId xmlns:a16="http://schemas.microsoft.com/office/drawing/2014/main" id="{539B0190-7BF2-E74D-8A1B-49CD2C45746A}"/>
              </a:ext>
            </a:extLst>
          </p:cNvPr>
          <p:cNvSpPr>
            <a:spLocks noGrp="1"/>
          </p:cNvSpPr>
          <p:nvPr>
            <p:ph sz="half" idx="1"/>
          </p:nvPr>
        </p:nvSpPr>
        <p:spPr/>
        <p:txBody>
          <a:bodyPr/>
          <a:lstStyle/>
          <a:p>
            <a:r>
              <a:rPr lang="en-US" altLang="zh-CN" b="1" dirty="0"/>
              <a:t>ENIAC</a:t>
            </a:r>
            <a:r>
              <a:rPr lang="zh-CN" altLang="en-US" b="1" dirty="0"/>
              <a:t>：</a:t>
            </a:r>
            <a:r>
              <a:rPr lang="en-US" altLang="zh-CN" dirty="0"/>
              <a:t>(Electronic Numerical Integrator And Calculator</a:t>
            </a:r>
            <a:r>
              <a:rPr lang="zh-CN" altLang="en-US" dirty="0"/>
              <a:t>，电子数字积分计算机）世界上第一台真正意义上的计算机，于</a:t>
            </a:r>
            <a:r>
              <a:rPr lang="en-US" altLang="zh-CN" dirty="0"/>
              <a:t>1946</a:t>
            </a:r>
            <a:r>
              <a:rPr lang="zh-CN" altLang="en-US" dirty="0"/>
              <a:t>年在美国宾夕法尼亚大学投入运行，采用十进制进行数据存储。</a:t>
            </a:r>
            <a:r>
              <a:rPr lang="en-US" altLang="zh-CN" dirty="0"/>
              <a:t>ENIAC</a:t>
            </a:r>
            <a:r>
              <a:rPr lang="zh-CN" altLang="en-US" dirty="0"/>
              <a:t>的发明，奠定了电子计算机的发展基础，开辟了信息时代的新纪元，是人类第三次产业革命开始的标志，具有重要的历史意义。</a:t>
            </a:r>
          </a:p>
        </p:txBody>
      </p:sp>
      <p:sp>
        <p:nvSpPr>
          <p:cNvPr id="4" name="矩形 3">
            <a:extLst>
              <a:ext uri="{FF2B5EF4-FFF2-40B4-BE49-F238E27FC236}">
                <a16:creationId xmlns:a16="http://schemas.microsoft.com/office/drawing/2014/main" id="{12A02576-F35B-BE42-B561-DD0402200E95}"/>
              </a:ext>
            </a:extLst>
          </p:cNvPr>
          <p:cNvSpPr/>
          <p:nvPr/>
        </p:nvSpPr>
        <p:spPr bwMode="auto">
          <a:xfrm>
            <a:off x="1345853" y="4221088"/>
            <a:ext cx="9505056" cy="15841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171008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E4F2F6-60DE-FB4C-8E81-FB468FFD807A}"/>
              </a:ext>
            </a:extLst>
          </p:cNvPr>
          <p:cNvSpPr>
            <a:spLocks noGrp="1"/>
          </p:cNvSpPr>
          <p:nvPr>
            <p:ph type="title"/>
          </p:nvPr>
        </p:nvSpPr>
        <p:spPr/>
        <p:txBody>
          <a:bodyPr/>
          <a:lstStyle/>
          <a:p>
            <a:r>
              <a:rPr lang="en-US" altLang="zh-CN" dirty="0"/>
              <a:t>CPU</a:t>
            </a:r>
            <a:r>
              <a:rPr lang="zh-CN" altLang="en-US" dirty="0"/>
              <a:t> 发展历史</a:t>
            </a:r>
          </a:p>
        </p:txBody>
      </p:sp>
      <p:sp>
        <p:nvSpPr>
          <p:cNvPr id="9" name="内容占位符 8">
            <a:extLst>
              <a:ext uri="{FF2B5EF4-FFF2-40B4-BE49-F238E27FC236}">
                <a16:creationId xmlns:a16="http://schemas.microsoft.com/office/drawing/2014/main" id="{DA6ADA73-ACFC-CF47-86E2-38C32767BFD0}"/>
              </a:ext>
            </a:extLst>
          </p:cNvPr>
          <p:cNvSpPr>
            <a:spLocks noGrp="1"/>
          </p:cNvSpPr>
          <p:nvPr>
            <p:ph sz="half" idx="1"/>
          </p:nvPr>
        </p:nvSpPr>
        <p:spPr/>
        <p:txBody>
          <a:bodyPr/>
          <a:lstStyle/>
          <a:p>
            <a:r>
              <a:rPr lang="en-US" altLang="zh-CN" b="1" dirty="0"/>
              <a:t>EDVAC</a:t>
            </a:r>
            <a:r>
              <a:rPr lang="zh-CN" altLang="en-US" b="1" dirty="0"/>
              <a:t>：</a:t>
            </a:r>
            <a:r>
              <a:rPr lang="zh-CN" altLang="en-US" dirty="0"/>
              <a:t>（</a:t>
            </a:r>
            <a:r>
              <a:rPr lang="en-US" altLang="zh-CN" dirty="0"/>
              <a:t>Electronic Discrete Variable Automatic Computer</a:t>
            </a:r>
            <a:r>
              <a:rPr lang="zh-CN" altLang="en-US" dirty="0"/>
              <a:t>，电子离散变量自动计算机）。世界上首次提出的第一台采用二进制的冯</a:t>
            </a:r>
            <a:r>
              <a:rPr lang="en-US" altLang="zh-CN" dirty="0"/>
              <a:t>·</a:t>
            </a:r>
            <a:r>
              <a:rPr lang="zh-CN" altLang="en-US" dirty="0"/>
              <a:t>诺依曼计算机，由运算器、控制器、存储器、输入和输出设备</a:t>
            </a:r>
            <a:r>
              <a:rPr lang="en-US" altLang="zh-CN" dirty="0"/>
              <a:t>5</a:t>
            </a:r>
            <a:r>
              <a:rPr lang="zh-CN" altLang="en-US" dirty="0"/>
              <a:t>部分组成。</a:t>
            </a:r>
            <a:r>
              <a:rPr lang="en-US" altLang="zh-CN" dirty="0"/>
              <a:t>1945</a:t>
            </a:r>
            <a:r>
              <a:rPr lang="zh-CN" altLang="en-US" dirty="0"/>
              <a:t>年</a:t>
            </a:r>
            <a:r>
              <a:rPr lang="en-US" altLang="zh-CN" dirty="0"/>
              <a:t>3</a:t>
            </a:r>
            <a:r>
              <a:rPr lang="zh-CN" altLang="en-US" dirty="0"/>
              <a:t>月由冯</a:t>
            </a:r>
            <a:r>
              <a:rPr lang="en-US" altLang="zh-CN" dirty="0"/>
              <a:t>·</a:t>
            </a:r>
            <a:r>
              <a:rPr lang="zh-CN" altLang="en-US" dirty="0"/>
              <a:t>诺伊曼本人与莫奇利、埃克特等提出，</a:t>
            </a:r>
            <a:r>
              <a:rPr lang="en-US" altLang="zh-CN" dirty="0"/>
              <a:t>1951</a:t>
            </a:r>
            <a:r>
              <a:rPr lang="zh-CN" altLang="en-US" dirty="0"/>
              <a:t>年最终完成。</a:t>
            </a:r>
          </a:p>
        </p:txBody>
      </p:sp>
      <p:sp>
        <p:nvSpPr>
          <p:cNvPr id="10" name="矩形 9">
            <a:extLst>
              <a:ext uri="{FF2B5EF4-FFF2-40B4-BE49-F238E27FC236}">
                <a16:creationId xmlns:a16="http://schemas.microsoft.com/office/drawing/2014/main" id="{4E6DBEAE-7841-C245-8B6D-FBBF216C2835}"/>
              </a:ext>
            </a:extLst>
          </p:cNvPr>
          <p:cNvSpPr/>
          <p:nvPr/>
        </p:nvSpPr>
        <p:spPr bwMode="auto">
          <a:xfrm>
            <a:off x="1345853" y="4221088"/>
            <a:ext cx="9505056" cy="1584176"/>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368824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sp>
        <p:nvSpPr>
          <p:cNvPr id="7" name="矩形 6">
            <a:extLst>
              <a:ext uri="{FF2B5EF4-FFF2-40B4-BE49-F238E27FC236}">
                <a16:creationId xmlns:a16="http://schemas.microsoft.com/office/drawing/2014/main" id="{27CD9193-121C-8C44-BC94-E2F6AF8811C2}"/>
              </a:ext>
            </a:extLst>
          </p:cNvPr>
          <p:cNvSpPr/>
          <p:nvPr/>
        </p:nvSpPr>
        <p:spPr bwMode="auto">
          <a:xfrm>
            <a:off x="1345853" y="2708920"/>
            <a:ext cx="9505056" cy="309634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314848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720080"/>
          </a:xfrm>
        </p:spPr>
        <p:txBody>
          <a:bodyPr/>
          <a:lstStyle/>
          <a:p>
            <a:r>
              <a:rPr lang="zh-CN" altLang="en-US" b="1" dirty="0"/>
              <a:t>运算器：</a:t>
            </a:r>
            <a:r>
              <a:rPr lang="zh-CN" altLang="en-US" dirty="0"/>
              <a:t>也叫算术逻辑单元（</a:t>
            </a:r>
            <a:r>
              <a:rPr lang="en-US" altLang="zh-CN" dirty="0"/>
              <a:t>ALU</a:t>
            </a:r>
            <a:r>
              <a:rPr lang="zh-CN" altLang="en-US" dirty="0"/>
              <a:t>），负责算术运算和逻辑运算。</a:t>
            </a:r>
            <a:endParaRPr lang="en-US" altLang="zh-CN" dirty="0"/>
          </a:p>
        </p:txBody>
      </p:sp>
      <p:sp>
        <p:nvSpPr>
          <p:cNvPr id="4" name="矩形 3">
            <a:extLst>
              <a:ext uri="{FF2B5EF4-FFF2-40B4-BE49-F238E27FC236}">
                <a16:creationId xmlns:a16="http://schemas.microsoft.com/office/drawing/2014/main" id="{0FD5F39F-D68C-5C4F-B0C3-3AFCD1F2EA41}"/>
              </a:ext>
            </a:extLst>
          </p:cNvPr>
          <p:cNvSpPr/>
          <p:nvPr/>
        </p:nvSpPr>
        <p:spPr bwMode="auto">
          <a:xfrm>
            <a:off x="1345853" y="2708920"/>
            <a:ext cx="9505056" cy="309634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122839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寄存器：</a:t>
            </a:r>
            <a:r>
              <a:rPr lang="zh-CN" altLang="en-US" dirty="0"/>
              <a:t>分为指令寄存器和数据寄存器，负责暂存指令、</a:t>
            </a:r>
            <a:r>
              <a:rPr lang="en-US" altLang="zh-CN" dirty="0"/>
              <a:t>ALU</a:t>
            </a:r>
            <a:r>
              <a:rPr lang="zh-CN" altLang="en-US" dirty="0"/>
              <a:t>所需操作数、</a:t>
            </a:r>
            <a:r>
              <a:rPr lang="en-US" altLang="zh-CN" dirty="0"/>
              <a:t>ALU</a:t>
            </a:r>
            <a:r>
              <a:rPr lang="zh-CN" altLang="en-US" dirty="0"/>
              <a:t>算出结果等。</a:t>
            </a:r>
            <a:endParaRPr lang="en-US" altLang="zh-CN" dirty="0"/>
          </a:p>
        </p:txBody>
      </p:sp>
      <p:sp>
        <p:nvSpPr>
          <p:cNvPr id="4" name="矩形 3">
            <a:extLst>
              <a:ext uri="{FF2B5EF4-FFF2-40B4-BE49-F238E27FC236}">
                <a16:creationId xmlns:a16="http://schemas.microsoft.com/office/drawing/2014/main" id="{4E5352F2-F24C-804C-8F43-E72CF8AA541A}"/>
              </a:ext>
            </a:extLst>
          </p:cNvPr>
          <p:cNvSpPr/>
          <p:nvPr/>
        </p:nvSpPr>
        <p:spPr bwMode="auto">
          <a:xfrm>
            <a:off x="1345853" y="2708920"/>
            <a:ext cx="9505056" cy="309634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图片</a:t>
            </a:r>
          </a:p>
        </p:txBody>
      </p:sp>
    </p:spTree>
    <p:extLst>
      <p:ext uri="{BB962C8B-B14F-4D97-AF65-F5344CB8AC3E}">
        <p14:creationId xmlns:p14="http://schemas.microsoft.com/office/powerpoint/2010/main" val="420252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31663</TotalTime>
  <Words>1646</Words>
  <Application>Microsoft Macintosh PowerPoint</Application>
  <PresentationFormat>自定义</PresentationFormat>
  <Paragraphs>139</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36</vt:i4>
      </vt:variant>
    </vt:vector>
  </HeadingPairs>
  <TitlesOfParts>
    <vt:vector size="55"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CPU 发展历史和组成</vt:lpstr>
      <vt:lpstr>CPU 发展历史</vt:lpstr>
      <vt:lpstr>CPU 发展历史</vt:lpstr>
      <vt:lpstr>CPU 主要组成</vt:lpstr>
      <vt:lpstr>CPU 主要组成</vt:lpstr>
      <vt:lpstr>CPU 主要组成</vt:lpstr>
      <vt:lpstr>CPU 主要组成</vt:lpstr>
      <vt:lpstr>CPU 工作流程</vt:lpstr>
      <vt:lpstr>冯·诺依曼架构</vt:lpstr>
      <vt:lpstr>CPU 架构图</vt:lpstr>
      <vt:lpstr>现代 CPU 架构图</vt:lpstr>
      <vt:lpstr>约束与限制</vt:lpstr>
      <vt:lpstr>并行处理架构</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并行计算处理硬件架构（IV）： SIMT 系统</vt:lpstr>
      <vt:lpstr>ISA 指令集架构</vt:lpstr>
      <vt:lpstr>ISA - Instruction Set Architecture</vt:lpstr>
      <vt:lpstr>ISA - Instruction Set Architecture</vt:lpstr>
      <vt:lpstr>ISA 的作用</vt:lpstr>
      <vt:lpstr>CISC 架构与 RISC 架构</vt:lpstr>
      <vt:lpstr>CISC 架构与 RISC 架构</vt:lpstr>
      <vt:lpstr>CISC 架构与 RISC 架构</vt:lpstr>
      <vt:lpstr>ISA 种类</vt:lpstr>
      <vt:lpstr>CPU 应用场景</vt:lpstr>
      <vt:lpstr>应用场景</vt:lpstr>
      <vt:lpstr>总结</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5301</cp:revision>
  <dcterms:created xsi:type="dcterms:W3CDTF">2015-01-14T10:38:57Z</dcterms:created>
  <dcterms:modified xsi:type="dcterms:W3CDTF">2023-03-04T10:19:07Z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